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45"/>
  </p:notesMasterIdLst>
  <p:handoutMasterIdLst>
    <p:handoutMasterId r:id="rId46"/>
  </p:handoutMasterIdLst>
  <p:sldIdLst>
    <p:sldId id="585" r:id="rId2"/>
    <p:sldId id="575" r:id="rId3"/>
    <p:sldId id="560" r:id="rId4"/>
    <p:sldId id="513" r:id="rId5"/>
    <p:sldId id="576" r:id="rId6"/>
    <p:sldId id="574" r:id="rId7"/>
    <p:sldId id="577" r:id="rId8"/>
    <p:sldId id="517" r:id="rId9"/>
    <p:sldId id="514" r:id="rId10"/>
    <p:sldId id="559" r:id="rId11"/>
    <p:sldId id="586" r:id="rId12"/>
    <p:sldId id="521" r:id="rId13"/>
    <p:sldId id="553" r:id="rId14"/>
    <p:sldId id="524" r:id="rId15"/>
    <p:sldId id="650" r:id="rId16"/>
    <p:sldId id="571" r:id="rId17"/>
    <p:sldId id="525" r:id="rId18"/>
    <p:sldId id="526" r:id="rId19"/>
    <p:sldId id="636" r:id="rId20"/>
    <p:sldId id="594" r:id="rId21"/>
    <p:sldId id="579" r:id="rId22"/>
    <p:sldId id="527" r:id="rId23"/>
    <p:sldId id="529" r:id="rId24"/>
    <p:sldId id="568" r:id="rId25"/>
    <p:sldId id="622" r:id="rId26"/>
    <p:sldId id="623" r:id="rId27"/>
    <p:sldId id="624" r:id="rId28"/>
    <p:sldId id="626" r:id="rId29"/>
    <p:sldId id="627" r:id="rId30"/>
    <p:sldId id="628" r:id="rId31"/>
    <p:sldId id="629" r:id="rId32"/>
    <p:sldId id="631" r:id="rId33"/>
    <p:sldId id="639" r:id="rId34"/>
    <p:sldId id="640" r:id="rId35"/>
    <p:sldId id="641" r:id="rId36"/>
    <p:sldId id="642" r:id="rId37"/>
    <p:sldId id="643" r:id="rId38"/>
    <p:sldId id="644" r:id="rId39"/>
    <p:sldId id="645" r:id="rId40"/>
    <p:sldId id="646" r:id="rId41"/>
    <p:sldId id="647" r:id="rId42"/>
    <p:sldId id="649" r:id="rId43"/>
    <p:sldId id="638" r:id="rId44"/>
  </p:sldIdLst>
  <p:sldSz cx="12192000" cy="6858000"/>
  <p:notesSz cx="7315200" cy="96012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5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7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886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062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240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418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210"/>
    <a:srgbClr val="CC6600"/>
    <a:srgbClr val="996600"/>
    <a:srgbClr val="663300"/>
    <a:srgbClr val="2D2D8A"/>
    <a:srgbClr val="CC9900"/>
    <a:srgbClr val="3333FF"/>
    <a:srgbClr val="FF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6" autoAdjust="0"/>
    <p:restoredTop sz="91826" autoAdjust="0"/>
  </p:normalViewPr>
  <p:slideViewPr>
    <p:cSldViewPr>
      <p:cViewPr varScale="1">
        <p:scale>
          <a:sx n="65" d="100"/>
          <a:sy n="65" d="100"/>
        </p:scale>
        <p:origin x="57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20C6108-B344-48B3-B893-0983A3B53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8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1576"/>
            <a:ext cx="5852814" cy="4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8DD6487-14A9-49B8-972D-88A1CCAF3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25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61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12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07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is the goal? If BFS</a:t>
            </a:r>
            <a:r>
              <a:rPr lang="en-US" baseline="0" dirty="0"/>
              <a:t> were a person, this is what would keep it up at night.</a:t>
            </a:r>
            <a:endParaRPr lang="en-US" dirty="0"/>
          </a:p>
          <a:p>
            <a:r>
              <a:rPr lang="en-US" dirty="0"/>
              <a:t>Demo: </a:t>
            </a:r>
          </a:p>
          <a:p>
            <a:endParaRPr lang="en-US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10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87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10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Incremental</a:t>
            </a:r>
            <a:r>
              <a:rPr lang="en-US" baseline="0" dirty="0"/>
              <a:t> goal test possible because we have the </a:t>
            </a:r>
            <a:r>
              <a:rPr lang="en-US" baseline="0" dirty="0" err="1"/>
              <a:t>csp</a:t>
            </a:r>
            <a:r>
              <a:rPr lang="en-US" baseline="0" dirty="0"/>
              <a:t> structure and the goal test is not a black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59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We </a:t>
            </a:r>
            <a:r>
              <a:rPr lang="en-US" baseline="0" dirty="0" err="1"/>
              <a:t>havent</a:t>
            </a:r>
            <a:r>
              <a:rPr lang="en-US" baseline="0" dirty="0"/>
              <a:t> talked about the ordering, so lets just assume its some random ordering for now.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29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1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already failed, but forward checking does not detect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90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Mnemonic</a:t>
            </a:r>
            <a:r>
              <a:rPr lang="en-US" baseline="0" dirty="0"/>
              <a:t> – </a:t>
            </a:r>
            <a:r>
              <a:rPr lang="en-US" baseline="0" dirty="0" err="1"/>
              <a:t>csp</a:t>
            </a:r>
            <a:r>
              <a:rPr lang="en-US" baseline="0" dirty="0"/>
              <a:t> police checks my trunk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89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remids</a:t>
            </a:r>
            <a:r>
              <a:rPr lang="en-US" baseline="0" dirty="0"/>
              <a:t> you of a* - heuristic takes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81376-9A36-40B0-85E2-52E3358E90D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7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csp</a:t>
            </a:r>
            <a:r>
              <a:rPr lang="en-US" dirty="0"/>
              <a:t>? guess</a:t>
            </a:r>
          </a:p>
          <a:p>
            <a:r>
              <a:rPr lang="en-US" dirty="0"/>
              <a:t>coloring</a:t>
            </a:r>
            <a:r>
              <a:rPr lang="en-US" baseline="0" dirty="0"/>
              <a:t> problem; why does this make sense as problem? silly but good representation for real world problems, e.g. scheduling tasks that need resources – can’t run 2 tasks at the same time if they need the same resource</a:t>
            </a:r>
          </a:p>
          <a:p>
            <a:r>
              <a:rPr lang="en-US" baseline="0" dirty="0"/>
              <a:t>CSPs as a search problem?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68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</a:p>
          <a:p>
            <a:r>
              <a:rPr lang="en-US" baseline="0" dirty="0"/>
              <a:t>n^2*d*d^2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60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2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don</a:t>
            </a:r>
            <a:r>
              <a:rPr lang="uk-UA" dirty="0"/>
              <a:t>’</a:t>
            </a:r>
            <a:r>
              <a:rPr lang="en-US" dirty="0"/>
              <a:t>t procrastinate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81376-9A36-40B0-85E2-52E3358E90D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9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81376-9A36-40B0-85E2-52E3358E90D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1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81376-9A36-40B0-85E2-52E3358E90D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25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Ends up on the hill,</a:t>
            </a:r>
            <a:r>
              <a:rPr lang="en-US" baseline="0" dirty="0"/>
              <a:t> looks around, it’s better than all neighbors and declares success</a:t>
            </a:r>
            <a:endParaRPr lang="en-US" dirty="0"/>
          </a:p>
          <a:p>
            <a:r>
              <a:rPr lang="en-US" dirty="0"/>
              <a:t>not complete, not </a:t>
            </a:r>
            <a:r>
              <a:rPr lang="en-US" dirty="0" err="1"/>
              <a:t>optim</a:t>
            </a:r>
            <a:endParaRPr lang="en-US" dirty="0"/>
          </a:p>
          <a:p>
            <a:r>
              <a:rPr lang="en-US" dirty="0"/>
              <a:t>Neighbors</a:t>
            </a:r>
            <a:r>
              <a:rPr lang="en-US" baseline="0" dirty="0"/>
              <a:t> not obvious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81376-9A36-40B0-85E2-52E3358E90D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27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81376-9A36-40B0-85E2-52E3358E90D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168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81376-9A36-40B0-85E2-52E3358E90D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87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81376-9A36-40B0-85E2-52E3358E90D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601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81376-9A36-40B0-85E2-52E3358E90D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61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back –</a:t>
            </a:r>
            <a:r>
              <a:rPr lang="en-US" baseline="0" dirty="0"/>
              <a:t> these are search problems, so we can now take a look at different problems we can use search for</a:t>
            </a:r>
          </a:p>
          <a:p>
            <a:r>
              <a:rPr lang="en-US" baseline="0" dirty="0"/>
              <a:t>Before we had planning; </a:t>
            </a:r>
          </a:p>
          <a:p>
            <a:r>
              <a:rPr lang="en-US" baseline="0" dirty="0"/>
              <a:t>Ninja robot knows where the gem is, but not how to get there</a:t>
            </a:r>
          </a:p>
          <a:p>
            <a:r>
              <a:rPr lang="en-US" baseline="0" dirty="0"/>
              <a:t>Identification; detective robot wants to know where the gem is – the goal is important, not the path; what is the depth?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Before: states were nodes, no</a:t>
            </a:r>
            <a:r>
              <a:rPr lang="en-US" baseline="0" dirty="0"/>
              <a:t> structure, just a set, they could be anything</a:t>
            </a:r>
            <a:endParaRPr lang="en-US" dirty="0"/>
          </a:p>
          <a:p>
            <a:r>
              <a:rPr lang="en-US" dirty="0"/>
              <a:t>Goal test</a:t>
            </a:r>
            <a:r>
              <a:rPr lang="en-US" baseline="0" dirty="0"/>
              <a:t> – like a judge; just makes decisions; you don’t know how; </a:t>
            </a:r>
            <a:endParaRPr lang="en-US" dirty="0"/>
          </a:p>
          <a:p>
            <a:r>
              <a:rPr lang="en-US" dirty="0"/>
              <a:t>Now: Goal test has structure, it ‘s more like a manual describing a</a:t>
            </a:r>
            <a:r>
              <a:rPr lang="en-US" baseline="0" dirty="0"/>
              <a:t> set of constraints that have to hold 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47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want you to practice</a:t>
            </a:r>
            <a:r>
              <a:rPr lang="en-US" baseline="0" dirty="0"/>
              <a:t> formalizing real problems as search/</a:t>
            </a:r>
            <a:r>
              <a:rPr lang="en-US" baseline="0" dirty="0" err="1"/>
              <a:t>csp</a:t>
            </a:r>
            <a:r>
              <a:rPr lang="en-US" baseline="0" dirty="0"/>
              <a:t>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49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 specify constraints in code/math? Implicit vs explicit. What might be explicit?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03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Demo:</a:t>
            </a:r>
          </a:p>
          <a:p>
            <a:endParaRPr lang="en-US" baseline="0" dirty="0"/>
          </a:p>
          <a:p>
            <a:r>
              <a:rPr lang="en-US" baseline="0" dirty="0"/>
              <a:t>Run </a:t>
            </a:r>
            <a:r>
              <a:rPr lang="en-US" baseline="0" dirty="0" err="1"/>
              <a:t>constraint.jar</a:t>
            </a:r>
            <a:r>
              <a:rPr lang="en-US" baseline="0" dirty="0"/>
              <a:t> or </a:t>
            </a:r>
            <a:r>
              <a:rPr lang="en-US" baseline="0" dirty="0" err="1"/>
              <a:t>constraint.exe</a:t>
            </a:r>
            <a:r>
              <a:rPr lang="en-US" baseline="0" dirty="0"/>
              <a:t>, load the 5 queens problem.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 is just showing the n-queens applet as</a:t>
            </a:r>
            <a:r>
              <a:rPr lang="en-US" baseline="0" dirty="0"/>
              <a:t> illustration of constraint graph, but later in lecture we’ll interact with the applet.</a:t>
            </a:r>
          </a:p>
          <a:p>
            <a:r>
              <a:rPr lang="en-US" dirty="0" err="1"/>
              <a:t>aispace.org</a:t>
            </a:r>
            <a:r>
              <a:rPr lang="en-US" dirty="0"/>
              <a:t> will have the latest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2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these</a:t>
            </a:r>
            <a:r>
              <a:rPr lang="en-US" baseline="0" dirty="0"/>
              <a:t> constraints enough? No, there should be N queens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55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 n-queens demo is used later as a demo; at this stage in lecture</a:t>
            </a:r>
            <a:r>
              <a:rPr lang="en-US" baseline="0" dirty="0"/>
              <a:t> just the above is shown and talked about without engaging in any interaction with the applet.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5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39D5-275B-4A42-9DA6-D22E6DB5F3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886EB-61D6-4887-8014-0AD8743EA1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484AB-0E1D-492A-AE0D-24B7131CB0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8B0A2-D928-43B3-898A-E5B176FEDE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1AF2F-4CEE-4004-B96A-AF75E50B2E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54D69-0A2A-4D82-92F5-6566037E01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F3699-33B4-4046-A8C0-1E5BF91EE4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5258-A7B0-4F44-AD94-A478DFDD65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972F-AC02-4B9F-93B0-511030A361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5C1DF-81AF-4DF4-BCE2-0F605F1BC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7F8EA-D214-4032-BF2B-062C28AE1B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6F9CEA6C-9676-4610-9E76-A9EBD51544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tags" Target="../tags/tag13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23.png"/><Relationship Id="rId5" Type="http://schemas.openxmlformats.org/officeDocument/2006/relationships/tags" Target="../tags/tag16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0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png"/><Relationship Id="rId3" Type="http://schemas.openxmlformats.org/officeDocument/2006/relationships/tags" Target="../tags/tag23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37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6.png"/><Relationship Id="rId5" Type="http://schemas.openxmlformats.org/officeDocument/2006/relationships/tags" Target="../tags/tag25.xml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tags" Target="../tags/tag24.xml"/><Relationship Id="rId9" Type="http://schemas.openxmlformats.org/officeDocument/2006/relationships/image" Target="../media/image34.wmf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28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tags" Target="../tags/tag6.xml"/><Relationship Id="rId10" Type="http://schemas.openxmlformats.org/officeDocument/2006/relationships/image" Target="../media/image10.png"/><Relationship Id="rId4" Type="http://schemas.openxmlformats.org/officeDocument/2006/relationships/tags" Target="../tags/tag5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2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5" Type="http://schemas.openxmlformats.org/officeDocument/2006/relationships/tags" Target="../tags/tag11.xml"/><Relationship Id="rId10" Type="http://schemas.openxmlformats.org/officeDocument/2006/relationships/image" Target="../media/image18.png"/><Relationship Id="rId4" Type="http://schemas.openxmlformats.org/officeDocument/2006/relationships/tags" Target="../tags/tag10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2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To Artificial </a:t>
            </a:r>
            <a:r>
              <a:rPr lang="en-US" dirty="0"/>
              <a:t>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dirty="0"/>
              <a:t>Constraint Satisfaction </a:t>
            </a:r>
            <a:r>
              <a:rPr lang="en-US" dirty="0" smtClean="0"/>
              <a:t>Problems</a:t>
            </a:r>
            <a:r>
              <a:rPr lang="zh-CN" altLang="en-US" dirty="0" smtClean="0"/>
              <a:t>约束满足问题</a:t>
            </a:r>
            <a:endParaRPr lang="en-US" dirty="0" smtClean="0"/>
          </a:p>
          <a:p>
            <a:pPr eaLnBrk="1" hangingPunct="1"/>
            <a:endParaRPr lang="en-US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18" rIns="9140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28693" y="1680828"/>
            <a:ext cx="5734497" cy="38007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55809" y="1983007"/>
            <a:ext cx="2312391" cy="3474671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 smtClean="0">
                <a:latin typeface="Palatino"/>
                <a:cs typeface="Palatino"/>
              </a:rPr>
              <a:t>王进</a:t>
            </a:r>
            <a:endParaRPr lang="en-US" sz="2400" dirty="0">
              <a:latin typeface="Palatino"/>
              <a:cs typeface="Palatino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400" dirty="0" smtClean="0">
                <a:latin typeface="Palatino"/>
                <a:cs typeface="Palatino"/>
              </a:rPr>
              <a:t>成都大学信息科学与工程学院</a:t>
            </a:r>
            <a:endParaRPr lang="en-US" sz="2400" dirty="0">
              <a:latin typeface="Palatino"/>
              <a:cs typeface="Palatino"/>
            </a:endParaRPr>
          </a:p>
          <a:p>
            <a:pPr algn="ctr">
              <a:spcBef>
                <a:spcPct val="50000"/>
              </a:spcBef>
            </a:pPr>
            <a:endParaRPr lang="en-US" sz="14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9535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N-Queens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176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Formulation </a:t>
            </a:r>
            <a:r>
              <a:rPr lang="en-US" dirty="0" smtClean="0"/>
              <a:t>2:</a:t>
            </a:r>
            <a:r>
              <a:rPr lang="zh-CN" altLang="en-US" dirty="0" smtClean="0"/>
              <a:t>第二种描述</a:t>
            </a:r>
            <a:endParaRPr lang="en-US" dirty="0"/>
          </a:p>
          <a:p>
            <a:pPr lvl="1" eaLnBrk="1" hangingPunct="1"/>
            <a:r>
              <a:rPr lang="en-US" dirty="0" smtClean="0"/>
              <a:t>Variables</a:t>
            </a:r>
            <a:r>
              <a:rPr lang="zh-CN" altLang="en-US" dirty="0" smtClean="0"/>
              <a:t>变量</a:t>
            </a:r>
            <a:r>
              <a:rPr lang="en-US" dirty="0" smtClean="0"/>
              <a:t>:</a:t>
            </a:r>
            <a:endParaRPr lang="en-US" dirty="0"/>
          </a:p>
          <a:p>
            <a:pPr lvl="4"/>
            <a:endParaRPr lang="en-US" dirty="0"/>
          </a:p>
          <a:p>
            <a:pPr lvl="1" eaLnBrk="1" hangingPunct="1"/>
            <a:r>
              <a:rPr lang="en-US" dirty="0" smtClean="0"/>
              <a:t>Domains</a:t>
            </a:r>
            <a:r>
              <a:rPr lang="zh-CN" altLang="en-US" dirty="0" smtClean="0"/>
              <a:t>域</a:t>
            </a:r>
            <a:r>
              <a:rPr lang="en-US" dirty="0" smtClean="0"/>
              <a:t>:</a:t>
            </a:r>
            <a:endParaRPr lang="en-US" dirty="0"/>
          </a:p>
          <a:p>
            <a:pPr lvl="4"/>
            <a:endParaRPr lang="en-US" dirty="0"/>
          </a:p>
          <a:p>
            <a:pPr lvl="1" eaLnBrk="1" hangingPunct="1"/>
            <a:r>
              <a:rPr lang="en-US" dirty="0" smtClean="0"/>
              <a:t>Constraints</a:t>
            </a:r>
            <a:r>
              <a:rPr lang="zh-CN" altLang="en-US" dirty="0" smtClean="0"/>
              <a:t>约束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922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133601"/>
            <a:ext cx="39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5410202"/>
            <a:ext cx="43942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830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700" y="4572001"/>
            <a:ext cx="45212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3913" y="3022134"/>
            <a:ext cx="197008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9937" y="1600200"/>
            <a:ext cx="20462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737" y="1752602"/>
            <a:ext cx="395288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1" y="2209802"/>
            <a:ext cx="4111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739" y="2667002"/>
            <a:ext cx="411163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739" y="3128964"/>
            <a:ext cx="41116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Box 19"/>
          <p:cNvSpPr txBox="1">
            <a:spLocks noChangeArrowheads="1"/>
          </p:cNvSpPr>
          <p:nvPr/>
        </p:nvSpPr>
        <p:spPr bwMode="auto">
          <a:xfrm>
            <a:off x="1143000" y="4491338"/>
            <a:ext cx="20574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Implicit</a:t>
            </a:r>
            <a:r>
              <a:rPr lang="zh-CN" altLang="en-US" sz="2000" dirty="0" smtClean="0">
                <a:latin typeface="Calibri" pitchFamily="34" charset="0"/>
              </a:rPr>
              <a:t>隐式</a:t>
            </a:r>
            <a:r>
              <a:rPr lang="en-US" sz="2000" dirty="0" smtClean="0">
                <a:latin typeface="Calibri" pitchFamily="34" charset="0"/>
              </a:rPr>
              <a:t>: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230" name="TextBox 20"/>
          <p:cNvSpPr txBox="1">
            <a:spLocks noChangeArrowheads="1"/>
          </p:cNvSpPr>
          <p:nvPr/>
        </p:nvSpPr>
        <p:spPr bwMode="auto">
          <a:xfrm>
            <a:off x="1143000" y="5345114"/>
            <a:ext cx="16764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Explicit</a:t>
            </a:r>
            <a:r>
              <a:rPr lang="zh-CN" altLang="en-US" sz="2000" dirty="0" smtClean="0">
                <a:latin typeface="Calibri" pitchFamily="34" charset="0"/>
              </a:rPr>
              <a:t>显式</a:t>
            </a:r>
            <a:r>
              <a:rPr lang="en-US" sz="2000" dirty="0" smtClean="0">
                <a:latin typeface="Calibri" pitchFamily="34" charset="0"/>
              </a:rPr>
              <a:t>: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400" y="6019800"/>
            <a:ext cx="5588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92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 of Demo N-Queens</a:t>
            </a:r>
          </a:p>
        </p:txBody>
      </p:sp>
      <p:pic>
        <p:nvPicPr>
          <p:cNvPr id="4" name="Picture 3" descr="Screen Shot 2014-08-10 at 12.13.01 PM 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1140278"/>
            <a:ext cx="10896600" cy="57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8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Cryptarithmetic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4876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Variables: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Domains: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Constraints:</a:t>
            </a:r>
          </a:p>
          <a:p>
            <a:pPr eaLnBrk="1" hangingPunct="1"/>
            <a:endParaRPr lang="en-US" sz="28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3" t="1076"/>
          <a:stretch>
            <a:fillRect/>
          </a:stretch>
        </p:blipFill>
        <p:spPr bwMode="auto">
          <a:xfrm>
            <a:off x="6598024" y="3684495"/>
            <a:ext cx="3993776" cy="247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4" t="2845"/>
          <a:stretch>
            <a:fillRect/>
          </a:stretch>
        </p:blipFill>
        <p:spPr bwMode="auto">
          <a:xfrm>
            <a:off x="6069106" y="1864661"/>
            <a:ext cx="1703295" cy="12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281237"/>
            <a:ext cx="4114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715" y="3238502"/>
            <a:ext cx="37226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02" y="5021264"/>
            <a:ext cx="33147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5715000"/>
            <a:ext cx="547688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590" y="4344990"/>
            <a:ext cx="34782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58200" y="1359186"/>
            <a:ext cx="3378200" cy="2057630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7391400" y="1676400"/>
            <a:ext cx="457200" cy="1524000"/>
          </a:xfrm>
          <a:prstGeom prst="roundRect">
            <a:avLst/>
          </a:prstGeom>
          <a:noFill/>
          <a:ln w="28575" cmpd="sng">
            <a:solidFill>
              <a:srgbClr val="DB42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91400" y="1219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DB4210"/>
                </a:solidFill>
                <a:latin typeface="Palatino"/>
                <a:cs typeface="Palatino"/>
              </a:rPr>
              <a:t>X</a:t>
            </a:r>
            <a:r>
              <a:rPr lang="en-US" i="1" baseline="-25000" dirty="0">
                <a:solidFill>
                  <a:srgbClr val="DB4210"/>
                </a:solidFill>
                <a:latin typeface="Palatino"/>
                <a:cs typeface="Palatino"/>
              </a:rPr>
              <a:t>1</a:t>
            </a:r>
            <a:endParaRPr lang="en-US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982200" y="4876800"/>
            <a:ext cx="609600" cy="685800"/>
          </a:xfrm>
          <a:prstGeom prst="roundRect">
            <a:avLst/>
          </a:prstGeom>
          <a:noFill/>
          <a:ln w="28575" cmpd="sng">
            <a:solidFill>
              <a:srgbClr val="DB42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7200" y="4800600"/>
            <a:ext cx="4114800" cy="685800"/>
          </a:xfrm>
          <a:prstGeom prst="roundRect">
            <a:avLst/>
          </a:prstGeom>
          <a:noFill/>
          <a:ln w="28575" cmpd="sng">
            <a:solidFill>
              <a:srgbClr val="DB42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229600" y="3581400"/>
            <a:ext cx="609600" cy="685800"/>
          </a:xfrm>
          <a:prstGeom prst="roundRect">
            <a:avLst/>
          </a:prstGeom>
          <a:noFill/>
          <a:ln w="28575" cmpd="sng">
            <a:solidFill>
              <a:srgbClr val="DB42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57200" y="4038600"/>
            <a:ext cx="4114800" cy="685800"/>
          </a:xfrm>
          <a:prstGeom prst="roundRect">
            <a:avLst/>
          </a:prstGeom>
          <a:noFill/>
          <a:ln w="28575" cmpd="sng">
            <a:solidFill>
              <a:srgbClr val="DB42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3" grpId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Sudoku </a:t>
            </a:r>
            <a:r>
              <a:rPr lang="zh-CN" altLang="en-US" dirty="0" smtClean="0"/>
              <a:t>案例：数独游戏</a:t>
            </a:r>
            <a:endParaRPr lang="en-US" dirty="0"/>
          </a:p>
        </p:txBody>
      </p:sp>
      <p:pic>
        <p:nvPicPr>
          <p:cNvPr id="12291" name="Picture 2" descr="C:\Documents and Settings\Administrator\My Documents\My Pictures\Sudoku_Board_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702" y="2227859"/>
            <a:ext cx="40513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77000" y="15240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2" indent="-342882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Variables</a:t>
            </a:r>
            <a:r>
              <a:rPr lang="en-US" kern="0" dirty="0" smtClean="0">
                <a:solidFill>
                  <a:schemeClr val="accent2"/>
                </a:solidFill>
                <a:latin typeface="Calibri" pitchFamily="34" charset="0"/>
                <a:cs typeface="+mn-cs"/>
              </a:rPr>
              <a:t>: </a:t>
            </a:r>
            <a:r>
              <a:rPr lang="zh-CN" altLang="en-US" kern="0" dirty="0" smtClean="0">
                <a:solidFill>
                  <a:schemeClr val="accent2"/>
                </a:solidFill>
                <a:latin typeface="Calibri" pitchFamily="34" charset="0"/>
                <a:cs typeface="+mn-cs"/>
              </a:rPr>
              <a:t>变量</a:t>
            </a:r>
            <a:endParaRPr lang="en-US" kern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  <a:p>
            <a:pPr marL="800060" lvl="1" indent="-342882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Each (open) </a:t>
            </a:r>
            <a:r>
              <a:rPr lang="en-US" kern="0" dirty="0" smtClean="0">
                <a:solidFill>
                  <a:schemeClr val="accent2"/>
                </a:solidFill>
                <a:latin typeface="Calibri" pitchFamily="34" charset="0"/>
                <a:cs typeface="+mn-cs"/>
              </a:rPr>
              <a:t>square </a:t>
            </a:r>
            <a:r>
              <a:rPr lang="zh-CN" altLang="en-US" kern="0" dirty="0" smtClean="0">
                <a:solidFill>
                  <a:schemeClr val="accent2"/>
                </a:solidFill>
                <a:latin typeface="Calibri" pitchFamily="34" charset="0"/>
                <a:cs typeface="+mn-cs"/>
              </a:rPr>
              <a:t>空白方格</a:t>
            </a:r>
            <a:endParaRPr lang="en-US" kern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  <a:p>
            <a:pPr marL="342882" indent="-342882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Domains</a:t>
            </a:r>
            <a:r>
              <a:rPr lang="en-US" kern="0" dirty="0" smtClean="0">
                <a:solidFill>
                  <a:schemeClr val="accent2"/>
                </a:solidFill>
                <a:latin typeface="Calibri" pitchFamily="34" charset="0"/>
                <a:cs typeface="+mn-cs"/>
              </a:rPr>
              <a:t>: </a:t>
            </a:r>
            <a:r>
              <a:rPr lang="zh-CN" altLang="en-US" kern="0" dirty="0" smtClean="0">
                <a:solidFill>
                  <a:schemeClr val="accent2"/>
                </a:solidFill>
                <a:latin typeface="Calibri" pitchFamily="34" charset="0"/>
                <a:cs typeface="+mn-cs"/>
              </a:rPr>
              <a:t>值域</a:t>
            </a:r>
            <a:endParaRPr lang="en-US" kern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  <a:p>
            <a:pPr marL="800060" lvl="1" indent="-342882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{1,2,…,9}</a:t>
            </a:r>
          </a:p>
          <a:p>
            <a:pPr marL="342882" indent="-342882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Constraints</a:t>
            </a:r>
            <a:r>
              <a:rPr lang="en-US" kern="0" dirty="0" smtClean="0">
                <a:solidFill>
                  <a:schemeClr val="accent2"/>
                </a:solidFill>
                <a:latin typeface="Calibri" pitchFamily="34" charset="0"/>
                <a:cs typeface="+mn-cs"/>
              </a:rPr>
              <a:t>: </a:t>
            </a:r>
            <a:r>
              <a:rPr lang="zh-CN" altLang="en-US" kern="0" dirty="0" smtClean="0">
                <a:solidFill>
                  <a:schemeClr val="accent2"/>
                </a:solidFill>
                <a:latin typeface="Calibri" pitchFamily="34" charset="0"/>
                <a:cs typeface="+mn-cs"/>
              </a:rPr>
              <a:t>约束</a:t>
            </a:r>
            <a:endParaRPr lang="en-US" kern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  <a:p>
            <a:pPr marL="800060" lvl="1" indent="-342882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kern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  <a:p>
            <a:pPr marL="342882" indent="-342882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kern="0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752600" y="1503959"/>
            <a:ext cx="2743200" cy="1144588"/>
            <a:chOff x="838200" y="1600200"/>
            <a:chExt cx="2743200" cy="1143794"/>
          </a:xfrm>
        </p:grpSpPr>
        <p:sp>
          <p:nvSpPr>
            <p:cNvPr id="6" name="Rectangle 5"/>
            <p:cNvSpPr/>
            <p:nvPr/>
          </p:nvSpPr>
          <p:spPr>
            <a:xfrm>
              <a:off x="2209800" y="1600200"/>
              <a:ext cx="457200" cy="3807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>
              <a:stCxn id="6" idx="2"/>
            </p:cNvCxnSpPr>
            <p:nvPr/>
          </p:nvCxnSpPr>
          <p:spPr>
            <a:xfrm rot="5400000">
              <a:off x="1257564" y="1561571"/>
              <a:ext cx="761471" cy="16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2"/>
            </p:cNvCxnSpPr>
            <p:nvPr/>
          </p:nvCxnSpPr>
          <p:spPr>
            <a:xfrm rot="5400000">
              <a:off x="1448064" y="1752071"/>
              <a:ext cx="761471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2"/>
            </p:cNvCxnSpPr>
            <p:nvPr/>
          </p:nvCxnSpPr>
          <p:spPr>
            <a:xfrm rot="5400000">
              <a:off x="1638564" y="1942571"/>
              <a:ext cx="761471" cy="838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2"/>
            </p:cNvCxnSpPr>
            <p:nvPr/>
          </p:nvCxnSpPr>
          <p:spPr>
            <a:xfrm rot="5400000">
              <a:off x="1829064" y="2133071"/>
              <a:ext cx="761471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2"/>
            </p:cNvCxnSpPr>
            <p:nvPr/>
          </p:nvCxnSpPr>
          <p:spPr>
            <a:xfrm rot="5400000">
              <a:off x="2057665" y="2361670"/>
              <a:ext cx="761471" cy="3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2"/>
            </p:cNvCxnSpPr>
            <p:nvPr/>
          </p:nvCxnSpPr>
          <p:spPr>
            <a:xfrm rot="16200000" flipH="1">
              <a:off x="2438664" y="1980671"/>
              <a:ext cx="761471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2"/>
            </p:cNvCxnSpPr>
            <p:nvPr/>
          </p:nvCxnSpPr>
          <p:spPr>
            <a:xfrm rot="16200000" flipH="1">
              <a:off x="2629164" y="1790171"/>
              <a:ext cx="761471" cy="1143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4951413" y="3104159"/>
            <a:ext cx="915987" cy="2819400"/>
            <a:chOff x="4037806" y="3200400"/>
            <a:chExt cx="915194" cy="2819400"/>
          </a:xfrm>
        </p:grpSpPr>
        <p:sp>
          <p:nvSpPr>
            <p:cNvPr id="21" name="Rectangle 20"/>
            <p:cNvSpPr/>
            <p:nvPr/>
          </p:nvSpPr>
          <p:spPr>
            <a:xfrm rot="5400000">
              <a:off x="4534065" y="4229265"/>
              <a:ext cx="457200" cy="3806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22"/>
            <p:cNvCxnSpPr>
              <a:stCxn id="21" idx="2"/>
            </p:cNvCxnSpPr>
            <p:nvPr/>
          </p:nvCxnSpPr>
          <p:spPr>
            <a:xfrm rot="10800000">
              <a:off x="4037806" y="3200400"/>
              <a:ext cx="534524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rot="10800000">
              <a:off x="4037806" y="3581400"/>
              <a:ext cx="534524" cy="838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1" idx="2"/>
            </p:cNvCxnSpPr>
            <p:nvPr/>
          </p:nvCxnSpPr>
          <p:spPr>
            <a:xfrm rot="10800000">
              <a:off x="4037806" y="3962400"/>
              <a:ext cx="534524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1" idx="2"/>
            </p:cNvCxnSpPr>
            <p:nvPr/>
          </p:nvCxnSpPr>
          <p:spPr>
            <a:xfrm rot="10800000" flipV="1">
              <a:off x="4037806" y="4419600"/>
              <a:ext cx="534524" cy="16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1" idx="2"/>
            </p:cNvCxnSpPr>
            <p:nvPr/>
          </p:nvCxnSpPr>
          <p:spPr>
            <a:xfrm flipH="1">
              <a:off x="4037806" y="4419600"/>
              <a:ext cx="534524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1" idx="2"/>
            </p:cNvCxnSpPr>
            <p:nvPr/>
          </p:nvCxnSpPr>
          <p:spPr>
            <a:xfrm rot="10800000" flipV="1">
              <a:off x="4037806" y="4419600"/>
              <a:ext cx="534524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191000" y="1580159"/>
            <a:ext cx="1524000" cy="1828800"/>
            <a:chOff x="3276600" y="1676400"/>
            <a:chExt cx="1524000" cy="1828800"/>
          </a:xfrm>
        </p:grpSpPr>
        <p:sp>
          <p:nvSpPr>
            <p:cNvPr id="33" name="Rectangle 32"/>
            <p:cNvSpPr/>
            <p:nvPr/>
          </p:nvSpPr>
          <p:spPr>
            <a:xfrm rot="5400000">
              <a:off x="4419600" y="1676400"/>
              <a:ext cx="3810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>
              <a:stCxn id="33" idx="3"/>
            </p:cNvCxnSpPr>
            <p:nvPr/>
          </p:nvCxnSpPr>
          <p:spPr>
            <a:xfrm rot="5400000">
              <a:off x="3600450" y="1733550"/>
              <a:ext cx="685800" cy="1333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3581400" y="2057400"/>
              <a:ext cx="1028700" cy="685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3276600" y="2057400"/>
              <a:ext cx="1333500" cy="1066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3600450" y="2114550"/>
              <a:ext cx="1066800" cy="952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3829050" y="2266950"/>
              <a:ext cx="990600" cy="57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3429000" y="2362200"/>
              <a:ext cx="1371600" cy="914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3600450" y="2495550"/>
              <a:ext cx="1447800" cy="57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553200" y="4038600"/>
            <a:ext cx="557574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9-way </a:t>
            </a:r>
            <a:r>
              <a:rPr lang="en-US" sz="2000" dirty="0" err="1">
                <a:latin typeface="Calibri" pitchFamily="34" charset="0"/>
              </a:rPr>
              <a:t>alldiff</a:t>
            </a:r>
            <a:r>
              <a:rPr lang="en-US" sz="2000" dirty="0">
                <a:latin typeface="Calibri" pitchFamily="34" charset="0"/>
              </a:rPr>
              <a:t> for each </a:t>
            </a:r>
            <a:r>
              <a:rPr lang="en-US" sz="2000" dirty="0" smtClean="0">
                <a:latin typeface="Calibri" pitchFamily="34" charset="0"/>
              </a:rPr>
              <a:t>row</a:t>
            </a:r>
            <a:r>
              <a:rPr lang="zh-CN" altLang="en-US" sz="2000" dirty="0" smtClean="0">
                <a:latin typeface="Calibri" pitchFamily="34" charset="0"/>
              </a:rPr>
              <a:t>每行满足</a:t>
            </a:r>
            <a:r>
              <a:rPr lang="en-US" altLang="zh-CN" sz="2000" dirty="0" smtClean="0">
                <a:latin typeface="Calibri" pitchFamily="34" charset="0"/>
              </a:rPr>
              <a:t> </a:t>
            </a:r>
            <a:r>
              <a:rPr lang="en-US" altLang="zh-CN" sz="2000" dirty="0">
                <a:latin typeface="Calibri" pitchFamily="34" charset="0"/>
              </a:rPr>
              <a:t>9</a:t>
            </a:r>
            <a:r>
              <a:rPr lang="zh-CN" altLang="en-US" sz="2000" dirty="0">
                <a:latin typeface="Calibri" pitchFamily="34" charset="0"/>
              </a:rPr>
              <a:t>元不同值</a:t>
            </a:r>
            <a:r>
              <a:rPr lang="zh-CN" altLang="en-US" sz="2000" dirty="0" smtClean="0">
                <a:latin typeface="Calibri" pitchFamily="34" charset="0"/>
              </a:rPr>
              <a:t>约束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096000" y="3581400"/>
            <a:ext cx="6064473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9-way </a:t>
            </a:r>
            <a:r>
              <a:rPr lang="en-US" sz="2000" dirty="0" err="1">
                <a:latin typeface="Calibri" pitchFamily="34" charset="0"/>
              </a:rPr>
              <a:t>alldiff</a:t>
            </a:r>
            <a:r>
              <a:rPr lang="en-US" sz="2000" dirty="0">
                <a:latin typeface="Calibri" pitchFamily="34" charset="0"/>
              </a:rPr>
              <a:t> for each </a:t>
            </a:r>
            <a:r>
              <a:rPr lang="en-US" sz="2000" dirty="0" smtClean="0">
                <a:latin typeface="Calibri" pitchFamily="34" charset="0"/>
              </a:rPr>
              <a:t>column  </a:t>
            </a:r>
            <a:r>
              <a:rPr lang="zh-CN" altLang="en-US" sz="2000" dirty="0" smtClean="0">
                <a:latin typeface="Calibri" pitchFamily="34" charset="0"/>
              </a:rPr>
              <a:t>每列满足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altLang="zh-CN" sz="2000" dirty="0" smtClean="0">
                <a:latin typeface="Calibri" pitchFamily="34" charset="0"/>
              </a:rPr>
              <a:t>9</a:t>
            </a:r>
            <a:r>
              <a:rPr lang="zh-CN" altLang="en-US" sz="2000" dirty="0" smtClean="0">
                <a:latin typeface="Calibri" pitchFamily="34" charset="0"/>
              </a:rPr>
              <a:t>元不同值约束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791200" y="4476695"/>
            <a:ext cx="6486383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9-way </a:t>
            </a:r>
            <a:r>
              <a:rPr lang="en-US" sz="2000" dirty="0" err="1">
                <a:latin typeface="Calibri" pitchFamily="34" charset="0"/>
              </a:rPr>
              <a:t>alldiff</a:t>
            </a:r>
            <a:r>
              <a:rPr lang="en-US" sz="2000" dirty="0">
                <a:latin typeface="Calibri" pitchFamily="34" charset="0"/>
              </a:rPr>
              <a:t> for each </a:t>
            </a:r>
            <a:r>
              <a:rPr lang="en-US" sz="2000" dirty="0" smtClean="0">
                <a:latin typeface="Calibri" pitchFamily="34" charset="0"/>
              </a:rPr>
              <a:t>region</a:t>
            </a:r>
            <a:r>
              <a:rPr lang="zh-CN" altLang="en-US" sz="2000" dirty="0" smtClean="0">
                <a:latin typeface="Calibri" pitchFamily="34" charset="0"/>
              </a:rPr>
              <a:t>每</a:t>
            </a:r>
            <a:r>
              <a:rPr lang="en-US" altLang="zh-CN" sz="2000" dirty="0" smtClean="0">
                <a:latin typeface="Calibri" pitchFamily="34" charset="0"/>
              </a:rPr>
              <a:t>3X3</a:t>
            </a:r>
            <a:r>
              <a:rPr lang="zh-CN" altLang="en-US" sz="2000" dirty="0" smtClean="0">
                <a:latin typeface="Calibri" pitchFamily="34" charset="0"/>
              </a:rPr>
              <a:t>区域满足</a:t>
            </a:r>
            <a:r>
              <a:rPr lang="en-US" altLang="zh-CN" sz="2000" dirty="0" smtClean="0">
                <a:latin typeface="Calibri" pitchFamily="34" charset="0"/>
              </a:rPr>
              <a:t> </a:t>
            </a:r>
            <a:r>
              <a:rPr lang="en-US" altLang="zh-CN" sz="2000" dirty="0">
                <a:latin typeface="Calibri" pitchFamily="34" charset="0"/>
              </a:rPr>
              <a:t>9</a:t>
            </a:r>
            <a:r>
              <a:rPr lang="zh-CN" altLang="en-US" sz="2000" dirty="0">
                <a:latin typeface="Calibri" pitchFamily="34" charset="0"/>
              </a:rPr>
              <a:t>元不同值约束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024337" y="4971885"/>
            <a:ext cx="5956749" cy="7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(or can have a bunch of pairwise inequality </a:t>
            </a:r>
            <a:r>
              <a:rPr lang="en-US" sz="2000" dirty="0" smtClean="0">
                <a:latin typeface="Calibri" pitchFamily="34" charset="0"/>
              </a:rPr>
              <a:t>constraints</a:t>
            </a:r>
            <a:r>
              <a:rPr lang="zh-CN" altLang="en-US" sz="2000" dirty="0" smtClean="0">
                <a:latin typeface="Calibri" pitchFamily="34" charset="0"/>
              </a:rPr>
              <a:t>亦可通过多个二元不等式约束描述</a:t>
            </a:r>
            <a:r>
              <a:rPr lang="en-US" sz="2000" dirty="0" smtClean="0">
                <a:latin typeface="Calibri" pitchFamily="34" charset="0"/>
              </a:rPr>
              <a:t>)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00601" y="2591009"/>
            <a:ext cx="6248398" cy="2777687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Real-World </a:t>
            </a:r>
            <a:r>
              <a:rPr lang="en-US" dirty="0" smtClean="0"/>
              <a:t>CSPs</a:t>
            </a:r>
            <a:r>
              <a:rPr lang="zh-CN" altLang="en-US" dirty="0" smtClean="0"/>
              <a:t>现实中的约束满足问题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Assignment problems: e.g., who teaches what </a:t>
            </a:r>
            <a:r>
              <a:rPr lang="en-US" sz="2400" dirty="0" smtClean="0"/>
              <a:t>class </a:t>
            </a:r>
            <a:r>
              <a:rPr lang="zh-CN" altLang="en-US" sz="2400" dirty="0" smtClean="0"/>
              <a:t>分配问题：教师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课程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Timetabling problems: e.g., which class is offered when and where</a:t>
            </a:r>
            <a:r>
              <a:rPr lang="en-US" sz="2400" dirty="0" smtClean="0"/>
              <a:t>? </a:t>
            </a:r>
            <a:r>
              <a:rPr lang="zh-CN" altLang="en-US" sz="2400" dirty="0" smtClean="0"/>
              <a:t>排课表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Hardware </a:t>
            </a:r>
            <a:r>
              <a:rPr lang="en-US" sz="2400" dirty="0" smtClean="0"/>
              <a:t>configuration </a:t>
            </a:r>
            <a:r>
              <a:rPr lang="zh-CN" altLang="en-US" sz="2400" dirty="0" smtClean="0"/>
              <a:t>硬件配置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Transportation </a:t>
            </a:r>
            <a:r>
              <a:rPr lang="en-US" sz="2400" dirty="0" smtClean="0"/>
              <a:t>scheduling </a:t>
            </a:r>
            <a:r>
              <a:rPr lang="zh-CN" altLang="en-US" sz="2400" dirty="0" smtClean="0"/>
              <a:t>交通调度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Factory </a:t>
            </a:r>
            <a:r>
              <a:rPr lang="en-US" sz="2400" dirty="0" smtClean="0"/>
              <a:t>scheduling</a:t>
            </a:r>
            <a:r>
              <a:rPr lang="zh-CN" altLang="en-US" sz="2400" dirty="0"/>
              <a:t>车间</a:t>
            </a:r>
            <a:r>
              <a:rPr lang="zh-CN" altLang="en-US" sz="2400" dirty="0" smtClean="0"/>
              <a:t>调度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Circuit </a:t>
            </a:r>
            <a:r>
              <a:rPr lang="en-US" sz="2400" dirty="0" smtClean="0"/>
              <a:t>layout</a:t>
            </a:r>
            <a:r>
              <a:rPr lang="zh-CN" altLang="en-US" sz="2400" dirty="0" smtClean="0"/>
              <a:t>电路排版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Fault </a:t>
            </a:r>
            <a:r>
              <a:rPr lang="en-US" sz="2400" dirty="0" smtClean="0"/>
              <a:t>diagnosis</a:t>
            </a:r>
            <a:r>
              <a:rPr lang="zh-CN" altLang="en-US" sz="2400" dirty="0" smtClean="0"/>
              <a:t>故障诊断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… lots more!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Many real-world problems involve real-valued variables</a:t>
            </a:r>
            <a:r>
              <a:rPr lang="en-US" sz="2400" dirty="0" smtClean="0"/>
              <a:t>…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Recap </a:t>
            </a:r>
            <a:r>
              <a:rPr lang="zh-CN" altLang="en-US" dirty="0" smtClean="0"/>
              <a:t>内容回顾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What is search for? </a:t>
            </a:r>
            <a:r>
              <a:rPr lang="zh-CN" altLang="en-US" dirty="0" smtClean="0"/>
              <a:t>搜索的目的是什么？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Planning &amp; Identification </a:t>
            </a:r>
            <a:r>
              <a:rPr lang="zh-CN" altLang="en-US" dirty="0" smtClean="0"/>
              <a:t>规划与辨识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Why CSP? </a:t>
            </a:r>
            <a:r>
              <a:rPr lang="zh-CN" altLang="en-US" dirty="0" smtClean="0"/>
              <a:t>为什么会有</a:t>
            </a:r>
            <a:r>
              <a:rPr lang="en-US" altLang="zh-CN" dirty="0" smtClean="0"/>
              <a:t>CSP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In some searching cases, state is not “black box” any more.</a:t>
            </a:r>
          </a:p>
          <a:p>
            <a:endParaRPr lang="en-US" altLang="zh-CN" dirty="0"/>
          </a:p>
          <a:p>
            <a:r>
              <a:rPr lang="en-US" altLang="zh-CN" dirty="0" smtClean="0"/>
              <a:t>How to formulate CSP?</a:t>
            </a:r>
            <a:r>
              <a:rPr lang="zh-CN" altLang="en-US" dirty="0" smtClean="0"/>
              <a:t>如何形式化表示</a:t>
            </a:r>
            <a:r>
              <a:rPr lang="en-US" altLang="zh-CN" dirty="0" smtClean="0"/>
              <a:t>CSP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96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</a:t>
            </a:r>
            <a:r>
              <a:rPr lang="en-US" dirty="0" smtClean="0"/>
              <a:t>CSPs </a:t>
            </a:r>
            <a:r>
              <a:rPr lang="zh-CN" altLang="en-US" dirty="0" smtClean="0"/>
              <a:t>约束满足问题求解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28801" y="1524416"/>
            <a:ext cx="8866186" cy="4628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56224" y="1164609"/>
            <a:ext cx="5359576" cy="4169391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Standard Search </a:t>
            </a:r>
            <a:r>
              <a:rPr lang="en-US" dirty="0" smtClean="0"/>
              <a:t>Formulation</a:t>
            </a:r>
            <a:r>
              <a:rPr lang="zh-CN" altLang="en-US" dirty="0" smtClean="0"/>
              <a:t>标准搜索描述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71628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States </a:t>
            </a:r>
            <a:r>
              <a:rPr lang="en-US" sz="2800" dirty="0"/>
              <a:t>defined by the values assigned so far (partial assignments</a:t>
            </a:r>
            <a:r>
              <a:rPr lang="en-US" sz="2800" dirty="0" smtClean="0"/>
              <a:t>) </a:t>
            </a:r>
            <a:r>
              <a:rPr lang="zh-CN" altLang="en-US" sz="2800" dirty="0" smtClean="0"/>
              <a:t>状态定义为已分配的值</a:t>
            </a:r>
            <a:endParaRPr lang="en-US" sz="28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Initial state: the empty assignment, </a:t>
            </a:r>
            <a:r>
              <a:rPr lang="en-US" sz="2400" dirty="0" smtClean="0"/>
              <a:t>{} </a:t>
            </a:r>
            <a:r>
              <a:rPr lang="zh-CN" altLang="en-US" sz="2400" dirty="0" smtClean="0"/>
              <a:t>初始状态为空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Successor function: assign a value to an unassigned </a:t>
            </a:r>
            <a:r>
              <a:rPr lang="en-US" sz="2400" dirty="0" smtClean="0"/>
              <a:t>variable                     </a:t>
            </a:r>
            <a:r>
              <a:rPr lang="zh-CN" altLang="en-US" sz="2400" dirty="0" smtClean="0"/>
              <a:t>转换函数是给某未分配变量分配值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Goal test: the current assignment is complete and satisfies all </a:t>
            </a:r>
            <a:r>
              <a:rPr lang="en-US" sz="2400" dirty="0" smtClean="0"/>
              <a:t>constraints </a:t>
            </a:r>
            <a:r>
              <a:rPr lang="zh-CN" altLang="en-US" sz="2400" dirty="0" smtClean="0"/>
              <a:t>目标测试：当前分配已完成，且满足所有约束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We’ll start with the straightforward, naïve approach, then improve </a:t>
            </a:r>
            <a:r>
              <a:rPr lang="en-US" sz="2800" dirty="0" smtClean="0"/>
              <a:t>it                           </a:t>
            </a:r>
            <a:r>
              <a:rPr lang="zh-CN" altLang="en-US" sz="2800" dirty="0" smtClean="0"/>
              <a:t>接下来先直观方法入手，逐渐改善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 Methods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What would BFS do?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9372600" y="6400802"/>
            <a:ext cx="27432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[Demo: coloring -- </a:t>
            </a:r>
            <a:r>
              <a:rPr lang="en-US" sz="2000" dirty="0" err="1">
                <a:solidFill>
                  <a:srgbClr val="C00000"/>
                </a:solidFill>
                <a:latin typeface="Calibri" pitchFamily="34" charset="0"/>
              </a:rPr>
              <a:t>dfs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2133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DB4210"/>
                </a:solidFill>
                <a:latin typeface="Palatino"/>
                <a:cs typeface="Palatino"/>
              </a:rPr>
              <a:t>{}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743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DB4210"/>
                </a:solidFill>
                <a:latin typeface="Palatino"/>
                <a:cs typeface="Palatino"/>
              </a:rPr>
              <a:t>{WA=g}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2743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DB4210"/>
                </a:solidFill>
                <a:latin typeface="Palatino"/>
                <a:cs typeface="Palatino"/>
              </a:rPr>
              <a:t>{WA=r}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2743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DB4210"/>
                </a:solidFill>
                <a:latin typeface="Palatino"/>
                <a:cs typeface="Palatino"/>
              </a:rPr>
              <a:t>{NT=g}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19400" y="2743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i="1" dirty="0">
                <a:solidFill>
                  <a:srgbClr val="DB4210"/>
                </a:solidFill>
                <a:latin typeface="Palatino"/>
                <a:cs typeface="Palatino"/>
              </a:rPr>
              <a:t>…</a:t>
            </a:r>
            <a:endParaRPr lang="en-US" sz="2800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2743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i="1" dirty="0">
                <a:solidFill>
                  <a:srgbClr val="DB4210"/>
                </a:solidFill>
                <a:latin typeface="Palatino"/>
                <a:cs typeface="Palatino"/>
              </a:rPr>
              <a:t>…</a:t>
            </a:r>
            <a:endParaRPr lang="en-US" sz="2800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" y="2743200"/>
            <a:ext cx="6172200" cy="685800"/>
          </a:xfrm>
          <a:prstGeom prst="roundRect">
            <a:avLst/>
          </a:prstGeom>
          <a:noFill/>
          <a:ln w="28575" cmpd="sng">
            <a:solidFill>
              <a:srgbClr val="DB42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8600" y="3962400"/>
            <a:ext cx="7010400" cy="685800"/>
          </a:xfrm>
          <a:prstGeom prst="roundRect">
            <a:avLst/>
          </a:prstGeom>
          <a:noFill/>
          <a:ln w="28575" cmpd="sng">
            <a:solidFill>
              <a:srgbClr val="DB42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-2164" y="6172200"/>
            <a:ext cx="9679563" cy="685800"/>
          </a:xfrm>
          <a:prstGeom prst="roundRect">
            <a:avLst/>
          </a:prstGeom>
          <a:noFill/>
          <a:ln w="28575" cmpd="sng">
            <a:solidFill>
              <a:srgbClr val="DB42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0" t="1105"/>
          <a:stretch>
            <a:fillRect/>
          </a:stretch>
        </p:blipFill>
        <p:spPr bwMode="auto">
          <a:xfrm>
            <a:off x="8382000" y="1905000"/>
            <a:ext cx="3021107" cy="250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0" t="1105"/>
          <a:stretch>
            <a:fillRect/>
          </a:stretch>
        </p:blipFill>
        <p:spPr bwMode="auto">
          <a:xfrm>
            <a:off x="8382000" y="1905000"/>
            <a:ext cx="3021107" cy="250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 Methods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What would </a:t>
            </a:r>
            <a:r>
              <a:rPr lang="en-US" altLang="zh-CN" sz="2800" dirty="0" smtClean="0"/>
              <a:t>D</a:t>
            </a:r>
            <a:r>
              <a:rPr lang="en-US" sz="2800" dirty="0" smtClean="0"/>
              <a:t>FS </a:t>
            </a:r>
            <a:r>
              <a:rPr lang="en-US" sz="2800" dirty="0"/>
              <a:t>do?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9372600" y="6400802"/>
            <a:ext cx="27432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[Demo: coloring -- </a:t>
            </a:r>
            <a:r>
              <a:rPr lang="en-US" sz="2000" dirty="0" err="1">
                <a:solidFill>
                  <a:srgbClr val="C00000"/>
                </a:solidFill>
                <a:latin typeface="Calibri" pitchFamily="34" charset="0"/>
              </a:rPr>
              <a:t>dfs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2133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DB4210"/>
                </a:solidFill>
                <a:latin typeface="Palatino"/>
                <a:cs typeface="Palatino"/>
              </a:rPr>
              <a:t>{}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743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DB4210"/>
                </a:solidFill>
                <a:latin typeface="Palatino"/>
                <a:cs typeface="Palatino"/>
              </a:rPr>
              <a:t>{WA=g}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2743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DB4210"/>
                </a:solidFill>
                <a:latin typeface="Palatino"/>
                <a:cs typeface="Palatino"/>
              </a:rPr>
              <a:t>{WA=r}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2743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DB4210"/>
                </a:solidFill>
                <a:latin typeface="Palatino"/>
                <a:cs typeface="Palatino"/>
              </a:rPr>
              <a:t>{NT=g}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19400" y="2743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i="1" dirty="0">
                <a:solidFill>
                  <a:srgbClr val="DB4210"/>
                </a:solidFill>
                <a:latin typeface="Palatino"/>
                <a:cs typeface="Palatino"/>
              </a:rPr>
              <a:t>…</a:t>
            </a:r>
            <a:endParaRPr lang="en-US" sz="2800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2743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i="1" dirty="0">
                <a:solidFill>
                  <a:srgbClr val="DB4210"/>
                </a:solidFill>
                <a:latin typeface="Palatino"/>
                <a:cs typeface="Palatino"/>
              </a:rPr>
              <a:t>…</a:t>
            </a:r>
            <a:endParaRPr lang="en-US" sz="2800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" y="2743200"/>
            <a:ext cx="6172200" cy="685800"/>
          </a:xfrm>
          <a:prstGeom prst="roundRect">
            <a:avLst/>
          </a:prstGeom>
          <a:noFill/>
          <a:ln w="28575" cmpd="sng">
            <a:solidFill>
              <a:srgbClr val="DB42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8600" y="3962400"/>
            <a:ext cx="9931400" cy="685800"/>
          </a:xfrm>
          <a:prstGeom prst="roundRect">
            <a:avLst/>
          </a:prstGeom>
          <a:noFill/>
          <a:ln w="28575" cmpd="sng">
            <a:solidFill>
              <a:srgbClr val="DB42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-2164" y="6172200"/>
            <a:ext cx="9679563" cy="685800"/>
          </a:xfrm>
          <a:prstGeom prst="roundRect">
            <a:avLst/>
          </a:prstGeom>
          <a:noFill/>
          <a:ln w="28575" cmpd="sng">
            <a:solidFill>
              <a:srgbClr val="DB42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8"/>
          <p:cNvSpPr txBox="1"/>
          <p:nvPr/>
        </p:nvSpPr>
        <p:spPr>
          <a:xfrm>
            <a:off x="0" y="404369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DB4210"/>
                </a:solidFill>
                <a:latin typeface="Palatino"/>
                <a:cs typeface="Palatino"/>
              </a:rPr>
              <a:t>{</a:t>
            </a:r>
            <a:r>
              <a:rPr lang="en-US" sz="2800" i="1" dirty="0" smtClean="0">
                <a:solidFill>
                  <a:srgbClr val="DB4210"/>
                </a:solidFill>
                <a:latin typeface="Palatino"/>
                <a:cs typeface="Palatino"/>
              </a:rPr>
              <a:t>WA=</a:t>
            </a:r>
            <a:r>
              <a:rPr lang="en-US" sz="2800" i="1" dirty="0" err="1" smtClean="0">
                <a:solidFill>
                  <a:srgbClr val="DB4210"/>
                </a:solidFill>
                <a:latin typeface="Palatino"/>
                <a:cs typeface="Palatino"/>
              </a:rPr>
              <a:t>g,NT</a:t>
            </a:r>
            <a:r>
              <a:rPr lang="en-US" sz="2800" i="1" dirty="0" smtClean="0">
                <a:solidFill>
                  <a:srgbClr val="DB4210"/>
                </a:solidFill>
                <a:latin typeface="Palatino"/>
                <a:cs typeface="Palatino"/>
              </a:rPr>
              <a:t>=r}</a:t>
            </a:r>
            <a:endParaRPr lang="en-US" sz="2800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1828800" y="404369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DB4210"/>
                </a:solidFill>
                <a:latin typeface="Palatino"/>
                <a:cs typeface="Palatino"/>
              </a:rPr>
              <a:t>{</a:t>
            </a:r>
            <a:r>
              <a:rPr lang="en-US" sz="2800" i="1" dirty="0" smtClean="0">
                <a:solidFill>
                  <a:srgbClr val="DB4210"/>
                </a:solidFill>
                <a:latin typeface="Palatino"/>
                <a:cs typeface="Palatino"/>
              </a:rPr>
              <a:t>WA=</a:t>
            </a:r>
            <a:r>
              <a:rPr lang="en-US" sz="2800" i="1" dirty="0" err="1" smtClean="0">
                <a:solidFill>
                  <a:srgbClr val="DB4210"/>
                </a:solidFill>
                <a:latin typeface="Palatino"/>
                <a:cs typeface="Palatino"/>
              </a:rPr>
              <a:t>g,NT</a:t>
            </a:r>
            <a:r>
              <a:rPr lang="en-US" sz="2800" i="1" dirty="0" smtClean="0">
                <a:solidFill>
                  <a:srgbClr val="DB4210"/>
                </a:solidFill>
                <a:latin typeface="Palatino"/>
                <a:cs typeface="Palatino"/>
              </a:rPr>
              <a:t>=b}</a:t>
            </a:r>
            <a:endParaRPr lang="en-US" sz="2800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3683000" y="4035669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DB4210"/>
                </a:solidFill>
                <a:latin typeface="Palatino"/>
                <a:cs typeface="Palatino"/>
              </a:rPr>
              <a:t>{</a:t>
            </a:r>
            <a:r>
              <a:rPr lang="en-US" sz="2800" i="1" dirty="0" smtClean="0">
                <a:solidFill>
                  <a:srgbClr val="DB4210"/>
                </a:solidFill>
                <a:latin typeface="Palatino"/>
                <a:cs typeface="Palatino"/>
              </a:rPr>
              <a:t>WA=</a:t>
            </a:r>
            <a:r>
              <a:rPr lang="en-US" sz="2800" i="1" dirty="0" err="1" smtClean="0">
                <a:solidFill>
                  <a:srgbClr val="DB4210"/>
                </a:solidFill>
                <a:latin typeface="Palatino"/>
                <a:cs typeface="Palatino"/>
              </a:rPr>
              <a:t>g,SA</a:t>
            </a:r>
            <a:r>
              <a:rPr lang="en-US" sz="2800" i="1" dirty="0" smtClean="0">
                <a:solidFill>
                  <a:srgbClr val="DB4210"/>
                </a:solidFill>
                <a:latin typeface="Palatino"/>
                <a:cs typeface="Palatino"/>
              </a:rPr>
              <a:t>=r}</a:t>
            </a:r>
            <a:endParaRPr lang="en-US" sz="2800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5511800" y="4027728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DB4210"/>
                </a:solidFill>
                <a:latin typeface="Palatino"/>
                <a:cs typeface="Palatino"/>
              </a:rPr>
              <a:t>{</a:t>
            </a:r>
            <a:r>
              <a:rPr lang="en-US" sz="2800" i="1" dirty="0" smtClean="0">
                <a:solidFill>
                  <a:srgbClr val="DB4210"/>
                </a:solidFill>
                <a:latin typeface="Palatino"/>
                <a:cs typeface="Palatino"/>
              </a:rPr>
              <a:t>WA=</a:t>
            </a:r>
            <a:r>
              <a:rPr lang="en-US" sz="2800" i="1" dirty="0" err="1" smtClean="0">
                <a:solidFill>
                  <a:srgbClr val="DB4210"/>
                </a:solidFill>
                <a:latin typeface="Palatino"/>
                <a:cs typeface="Palatino"/>
              </a:rPr>
              <a:t>g,SA</a:t>
            </a:r>
            <a:r>
              <a:rPr lang="en-US" sz="2800" i="1" dirty="0" smtClean="0">
                <a:solidFill>
                  <a:srgbClr val="DB4210"/>
                </a:solidFill>
                <a:latin typeface="Palatino"/>
                <a:cs typeface="Palatino"/>
              </a:rPr>
              <a:t>=b}</a:t>
            </a:r>
            <a:endParaRPr lang="en-US" sz="2800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946900" y="402772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i="1" dirty="0">
                <a:solidFill>
                  <a:srgbClr val="DB4210"/>
                </a:solidFill>
                <a:latin typeface="Palatino"/>
                <a:cs typeface="Palatino"/>
              </a:rPr>
              <a:t>…</a:t>
            </a:r>
            <a:endParaRPr lang="en-US" sz="2800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7797800" y="408568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DB4210"/>
                </a:solidFill>
                <a:latin typeface="Palatino"/>
                <a:cs typeface="Palatino"/>
              </a:rPr>
              <a:t>{</a:t>
            </a:r>
            <a:r>
              <a:rPr lang="en-US" sz="2800" i="1" dirty="0" smtClean="0">
                <a:solidFill>
                  <a:srgbClr val="DB4210"/>
                </a:solidFill>
                <a:latin typeface="Palatino"/>
                <a:cs typeface="Palatino"/>
              </a:rPr>
              <a:t>WA=</a:t>
            </a:r>
            <a:r>
              <a:rPr lang="en-US" sz="2800" i="1" dirty="0" err="1" smtClean="0">
                <a:solidFill>
                  <a:srgbClr val="DB4210"/>
                </a:solidFill>
                <a:latin typeface="Palatino"/>
                <a:cs typeface="Palatino"/>
              </a:rPr>
              <a:t>g,</a:t>
            </a:r>
            <a:r>
              <a:rPr lang="en-US" altLang="zh-CN" sz="2800" i="1" dirty="0" err="1" smtClean="0">
                <a:solidFill>
                  <a:srgbClr val="DB4210"/>
                </a:solidFill>
                <a:latin typeface="Palatino"/>
                <a:cs typeface="Palatino"/>
              </a:rPr>
              <a:t>NS</a:t>
            </a:r>
            <a:r>
              <a:rPr lang="en-US" sz="2800" i="1" dirty="0" smtClean="0">
                <a:solidFill>
                  <a:srgbClr val="DB4210"/>
                </a:solidFill>
                <a:latin typeface="Palatino"/>
                <a:cs typeface="Palatino"/>
              </a:rPr>
              <a:t>=</a:t>
            </a:r>
            <a:r>
              <a:rPr lang="en-US" altLang="zh-CN" sz="2800" i="1" dirty="0" smtClean="0">
                <a:solidFill>
                  <a:srgbClr val="DB4210"/>
                </a:solidFill>
                <a:latin typeface="Palatino"/>
                <a:cs typeface="Palatino"/>
              </a:rPr>
              <a:t>g</a:t>
            </a:r>
            <a:r>
              <a:rPr lang="en-US" sz="2800" i="1" dirty="0" smtClean="0">
                <a:solidFill>
                  <a:srgbClr val="DB4210"/>
                </a:solidFill>
                <a:latin typeface="Palatino"/>
                <a:cs typeface="Palatino"/>
              </a:rPr>
              <a:t>}</a:t>
            </a:r>
            <a:endParaRPr lang="en-US" sz="2800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5973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Constraint Satisfaction </a:t>
            </a:r>
            <a:r>
              <a:rPr lang="en-US" sz="4000" dirty="0" smtClean="0"/>
              <a:t>Problems</a:t>
            </a:r>
            <a:r>
              <a:rPr lang="zh-CN" altLang="en-US" sz="4000" dirty="0" smtClean="0"/>
              <a:t>约束满足问题</a:t>
            </a:r>
            <a:endParaRPr lang="en-US" sz="4000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03108" y="1905000"/>
            <a:ext cx="7736292" cy="358139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524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DB4210"/>
                </a:solidFill>
                <a:latin typeface="Palatino"/>
                <a:cs typeface="Palatino"/>
              </a:rPr>
              <a:t>N </a:t>
            </a:r>
            <a:r>
              <a:rPr lang="en-US" sz="2400" i="1" dirty="0" smtClean="0">
                <a:solidFill>
                  <a:srgbClr val="DB4210"/>
                </a:solidFill>
                <a:latin typeface="Palatino"/>
                <a:cs typeface="Palatino"/>
              </a:rPr>
              <a:t>variables  N</a:t>
            </a:r>
            <a:r>
              <a:rPr lang="zh-CN" altLang="en-US" sz="2400" i="1" dirty="0" smtClean="0">
                <a:solidFill>
                  <a:srgbClr val="DB4210"/>
                </a:solidFill>
                <a:latin typeface="Palatino"/>
                <a:cs typeface="Palatino"/>
              </a:rPr>
              <a:t>变量</a:t>
            </a:r>
            <a:endParaRPr lang="en-US" sz="2400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3516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DB4210"/>
                </a:solidFill>
                <a:latin typeface="Palatino"/>
                <a:cs typeface="Palatino"/>
              </a:rPr>
              <a:t>x</a:t>
            </a:r>
            <a:r>
              <a:rPr lang="en-US" i="1" baseline="-25000" dirty="0">
                <a:solidFill>
                  <a:srgbClr val="DB4210"/>
                </a:solidFill>
                <a:latin typeface="Palatino"/>
                <a:cs typeface="Palatino"/>
              </a:rPr>
              <a:t>1</a:t>
            </a:r>
            <a:endParaRPr lang="en-US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2895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DB4210"/>
                </a:solidFill>
                <a:latin typeface="Palatino"/>
                <a:cs typeface="Palatino"/>
              </a:rPr>
              <a:t>x</a:t>
            </a:r>
            <a:r>
              <a:rPr lang="en-US" i="1" baseline="-25000" dirty="0">
                <a:solidFill>
                  <a:srgbClr val="DB4210"/>
                </a:solidFill>
                <a:latin typeface="Palatino"/>
                <a:cs typeface="Palatino"/>
              </a:rPr>
              <a:t>2</a:t>
            </a:r>
            <a:endParaRPr lang="en-US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981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DB4210"/>
                </a:solidFill>
                <a:latin typeface="Palatino"/>
                <a:cs typeface="Palatino"/>
              </a:rPr>
              <a:t>domain </a:t>
            </a:r>
            <a:r>
              <a:rPr lang="en-US" sz="2400" i="1" dirty="0" smtClean="0">
                <a:solidFill>
                  <a:srgbClr val="DB4210"/>
                </a:solidFill>
                <a:latin typeface="Palatino"/>
                <a:cs typeface="Palatino"/>
              </a:rPr>
              <a:t>D  </a:t>
            </a:r>
            <a:r>
              <a:rPr lang="zh-CN" altLang="en-US" sz="2400" i="1" dirty="0" smtClean="0">
                <a:solidFill>
                  <a:srgbClr val="DB4210"/>
                </a:solidFill>
                <a:latin typeface="Palatino"/>
                <a:cs typeface="Palatino"/>
              </a:rPr>
              <a:t>值域</a:t>
            </a:r>
            <a:r>
              <a:rPr lang="en-US" altLang="zh-CN" sz="2400" i="1" dirty="0" smtClean="0">
                <a:solidFill>
                  <a:srgbClr val="DB4210"/>
                </a:solidFill>
                <a:latin typeface="Palatino"/>
                <a:cs typeface="Palatino"/>
              </a:rPr>
              <a:t>D</a:t>
            </a:r>
            <a:endParaRPr lang="en-US" sz="2400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438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DB4210"/>
                </a:solidFill>
                <a:latin typeface="Palatino"/>
                <a:cs typeface="Palatino"/>
              </a:rPr>
              <a:t>Constraints</a:t>
            </a:r>
            <a:r>
              <a:rPr lang="zh-CN" altLang="en-US" sz="2400" i="1" dirty="0" smtClean="0">
                <a:solidFill>
                  <a:srgbClr val="DB4210"/>
                </a:solidFill>
                <a:latin typeface="Palatino"/>
                <a:cs typeface="Palatino"/>
              </a:rPr>
              <a:t>约束</a:t>
            </a:r>
            <a:endParaRPr lang="en-US" sz="2400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5486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DB4210"/>
                </a:solidFill>
                <a:latin typeface="Palatino"/>
                <a:cs typeface="Palatino"/>
              </a:rPr>
              <a:t>States</a:t>
            </a:r>
            <a:r>
              <a:rPr lang="zh-CN" altLang="en-US" sz="2400" i="1" dirty="0" smtClean="0">
                <a:solidFill>
                  <a:srgbClr val="DB4210"/>
                </a:solidFill>
                <a:latin typeface="Palatino"/>
                <a:cs typeface="Palatino"/>
              </a:rPr>
              <a:t>状态</a:t>
            </a:r>
            <a:endParaRPr lang="en-US" sz="2400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5486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DB4210"/>
                </a:solidFill>
                <a:latin typeface="Palatino"/>
                <a:cs typeface="Palatino"/>
              </a:rPr>
              <a:t>goal </a:t>
            </a:r>
            <a:r>
              <a:rPr lang="en-US" sz="2400" i="1" dirty="0" smtClean="0">
                <a:solidFill>
                  <a:srgbClr val="DB4210"/>
                </a:solidFill>
                <a:latin typeface="Palatino"/>
                <a:cs typeface="Palatino"/>
              </a:rPr>
              <a:t>test</a:t>
            </a:r>
            <a:r>
              <a:rPr lang="zh-CN" altLang="en-US" sz="2400" i="1" dirty="0" smtClean="0">
                <a:solidFill>
                  <a:srgbClr val="DB4210"/>
                </a:solidFill>
                <a:latin typeface="Palatino"/>
                <a:cs typeface="Palatino"/>
              </a:rPr>
              <a:t>目标测试</a:t>
            </a:r>
            <a:endParaRPr lang="en-US" sz="2400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5486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DB4210"/>
                </a:solidFill>
                <a:latin typeface="Palatino"/>
                <a:cs typeface="Palatino"/>
              </a:rPr>
              <a:t>successor </a:t>
            </a:r>
            <a:r>
              <a:rPr lang="en-US" sz="2400" i="1" dirty="0" smtClean="0">
                <a:solidFill>
                  <a:srgbClr val="DB4210"/>
                </a:solidFill>
                <a:latin typeface="Palatino"/>
                <a:cs typeface="Palatino"/>
              </a:rPr>
              <a:t>function</a:t>
            </a:r>
            <a:r>
              <a:rPr lang="zh-CN" altLang="en-US" sz="2400" i="1" dirty="0" smtClean="0">
                <a:solidFill>
                  <a:srgbClr val="DB4210"/>
                </a:solidFill>
                <a:latin typeface="Palatino"/>
                <a:cs typeface="Palatino"/>
              </a:rPr>
              <a:t>后继函数</a:t>
            </a:r>
            <a:endParaRPr lang="en-US" sz="2400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5943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DB4210"/>
                </a:solidFill>
                <a:latin typeface="Palatino"/>
                <a:cs typeface="Palatino"/>
              </a:rPr>
              <a:t>partial </a:t>
            </a:r>
            <a:r>
              <a:rPr lang="en-US" i="1" dirty="0" smtClean="0">
                <a:solidFill>
                  <a:srgbClr val="DB4210"/>
                </a:solidFill>
                <a:latin typeface="Palatino"/>
                <a:cs typeface="Palatino"/>
              </a:rPr>
              <a:t>assignment </a:t>
            </a:r>
            <a:r>
              <a:rPr lang="zh-CN" altLang="en-US" i="1" dirty="0" smtClean="0">
                <a:solidFill>
                  <a:srgbClr val="DB4210"/>
                </a:solidFill>
                <a:latin typeface="Palatino"/>
                <a:cs typeface="Palatino"/>
              </a:rPr>
              <a:t>部分分配结果</a:t>
            </a:r>
            <a:endParaRPr lang="en-US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5867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DB4210"/>
                </a:solidFill>
                <a:latin typeface="Palatino"/>
                <a:cs typeface="Palatino"/>
              </a:rPr>
              <a:t>complete; satisfies </a:t>
            </a:r>
            <a:r>
              <a:rPr lang="en-US" i="1" dirty="0" smtClean="0">
                <a:solidFill>
                  <a:srgbClr val="DB4210"/>
                </a:solidFill>
                <a:latin typeface="Palatino"/>
                <a:cs typeface="Palatino"/>
              </a:rPr>
              <a:t>constraints                 </a:t>
            </a:r>
            <a:r>
              <a:rPr lang="zh-CN" altLang="en-US" i="1" dirty="0" smtClean="0">
                <a:solidFill>
                  <a:srgbClr val="DB4210"/>
                </a:solidFill>
                <a:latin typeface="Palatino"/>
                <a:cs typeface="Palatino"/>
              </a:rPr>
              <a:t>满足约束的完备分配</a:t>
            </a:r>
            <a:endParaRPr lang="en-US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5943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DB4210"/>
                </a:solidFill>
                <a:latin typeface="Palatino"/>
                <a:cs typeface="Palatino"/>
              </a:rPr>
              <a:t>assign an unassigned </a:t>
            </a:r>
            <a:r>
              <a:rPr lang="en-US" i="1" dirty="0" smtClean="0">
                <a:solidFill>
                  <a:srgbClr val="DB4210"/>
                </a:solidFill>
                <a:latin typeface="Palatino"/>
                <a:cs typeface="Palatino"/>
              </a:rPr>
              <a:t>variable   </a:t>
            </a:r>
            <a:r>
              <a:rPr lang="zh-CN" altLang="en-US" i="1" dirty="0" smtClean="0">
                <a:solidFill>
                  <a:srgbClr val="DB4210"/>
                </a:solidFill>
                <a:latin typeface="Palatino"/>
                <a:cs typeface="Palatino"/>
              </a:rPr>
              <a:t>分配一个未分配变量</a:t>
            </a:r>
            <a:endParaRPr lang="en-US" i="1" dirty="0">
              <a:solidFill>
                <a:srgbClr val="DB4210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9439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Methods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What would BFS do</a:t>
            </a:r>
            <a:r>
              <a:rPr lang="en-US" sz="2800" dirty="0" smtClean="0"/>
              <a:t>?</a:t>
            </a:r>
            <a:r>
              <a:rPr lang="zh-CN" altLang="en-US" sz="2800" dirty="0" smtClean="0"/>
              <a:t>宽度优先搜索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would DFS do</a:t>
            </a:r>
            <a:r>
              <a:rPr lang="en-US" sz="2800" dirty="0" smtClean="0"/>
              <a:t>?</a:t>
            </a:r>
            <a:r>
              <a:rPr lang="zh-CN" altLang="en-US" sz="2800" dirty="0" smtClean="0"/>
              <a:t>深度优先搜索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problems does naïve search have</a:t>
            </a:r>
            <a:r>
              <a:rPr lang="en-US" sz="2800" dirty="0" smtClean="0"/>
              <a:t>? </a:t>
            </a:r>
            <a:r>
              <a:rPr lang="zh-CN" altLang="en-US" sz="2800" dirty="0" smtClean="0"/>
              <a:t>这些搜索方法的问题是？</a:t>
            </a:r>
            <a:endParaRPr lang="en-US" sz="2800" dirty="0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9372600" y="6400802"/>
            <a:ext cx="27432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[Demo: coloring -- </a:t>
            </a:r>
            <a:r>
              <a:rPr lang="en-US" sz="2000" dirty="0" err="1">
                <a:solidFill>
                  <a:srgbClr val="C00000"/>
                </a:solidFill>
                <a:latin typeface="Calibri" pitchFamily="34" charset="0"/>
              </a:rPr>
              <a:t>dfs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]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0" t="1105"/>
          <a:stretch>
            <a:fillRect/>
          </a:stretch>
        </p:blipFill>
        <p:spPr bwMode="auto">
          <a:xfrm>
            <a:off x="8382000" y="1905000"/>
            <a:ext cx="3021107" cy="250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18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Backtracking </a:t>
            </a:r>
            <a:r>
              <a:rPr lang="en-US" dirty="0" smtClean="0"/>
              <a:t>Search</a:t>
            </a:r>
            <a:r>
              <a:rPr lang="zh-CN" altLang="en-US" dirty="0" smtClean="0"/>
              <a:t>回溯搜索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38402" y="1752602"/>
            <a:ext cx="7315199" cy="4278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70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43800" y="4031697"/>
            <a:ext cx="4571999" cy="2673903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Backtracking </a:t>
            </a:r>
            <a:r>
              <a:rPr lang="en-US" dirty="0" smtClean="0"/>
              <a:t>Search</a:t>
            </a:r>
            <a:r>
              <a:rPr lang="zh-CN" altLang="en-US" dirty="0" smtClean="0"/>
              <a:t>回溯搜索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10439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Backtracking search is the basic uninformed algorithm for solving </a:t>
            </a:r>
            <a:r>
              <a:rPr lang="en-US" sz="2400" dirty="0" smtClean="0"/>
              <a:t>CSPs</a:t>
            </a:r>
            <a:r>
              <a:rPr lang="zh-CN" altLang="en-US" sz="2400" dirty="0" smtClean="0"/>
              <a:t>回溯搜素是非启发算法解决约束满足问题</a:t>
            </a:r>
            <a:endParaRPr lang="en-US" sz="12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Idea 1: One variable at a </a:t>
            </a:r>
            <a:r>
              <a:rPr lang="en-US" sz="2400" dirty="0" smtClean="0"/>
              <a:t>time </a:t>
            </a:r>
            <a:r>
              <a:rPr lang="zh-CN" altLang="en-US" sz="2400" dirty="0" smtClean="0"/>
              <a:t>每次处理一个变量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Variable assignments are commutative, so fix ordering -&gt; better branching factor! </a:t>
            </a:r>
            <a:r>
              <a:rPr lang="zh-CN" altLang="en-US" sz="2000" dirty="0" smtClean="0"/>
              <a:t>变量分配是可互换的，固定的顺序能够带来较下的分支因子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I.e., [WA = red then NT = green] same as [NT = green then WA = red]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Only need to consider assignments to a single variable at each </a:t>
            </a:r>
            <a:r>
              <a:rPr lang="en-US" sz="2000" dirty="0" smtClean="0"/>
              <a:t>step       </a:t>
            </a:r>
            <a:r>
              <a:rPr lang="zh-CN" altLang="en-US" sz="2000" dirty="0" smtClean="0"/>
              <a:t>每一步只考虑单一变量分配</a:t>
            </a:r>
            <a:endParaRPr lang="en-US" sz="12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Idea 2: Check constraints as you </a:t>
            </a:r>
            <a:r>
              <a:rPr lang="en-US" sz="2400" dirty="0" smtClean="0"/>
              <a:t>go </a:t>
            </a:r>
            <a:r>
              <a:rPr lang="zh-CN" altLang="en-US" sz="2400" dirty="0" smtClean="0"/>
              <a:t>不断检查约束条件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I.e. consider only values which do not conflict previous </a:t>
            </a:r>
            <a:r>
              <a:rPr lang="en-US" sz="2000" dirty="0" smtClean="0"/>
              <a:t>assignments        </a:t>
            </a:r>
            <a:r>
              <a:rPr lang="zh-CN" altLang="en-US" sz="2000" dirty="0" smtClean="0"/>
              <a:t>只考虑跟以前分配不冲突的值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Might have to do some computation to check the </a:t>
            </a:r>
            <a:r>
              <a:rPr lang="en-US" sz="2000" dirty="0" smtClean="0"/>
              <a:t>constraints                  </a:t>
            </a:r>
            <a:r>
              <a:rPr lang="zh-CN" altLang="en-US" sz="2000" dirty="0" smtClean="0"/>
              <a:t>检查约束条件期间会涉及到少量计算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“Incremental goal </a:t>
            </a:r>
            <a:r>
              <a:rPr lang="en-US" sz="2000" dirty="0" smtClean="0"/>
              <a:t>test”</a:t>
            </a:r>
            <a:r>
              <a:rPr lang="zh-CN" altLang="en-US" sz="2000" dirty="0" smtClean="0"/>
              <a:t>相当于是增量目标测试</a:t>
            </a:r>
            <a:endParaRPr lang="en-US" sz="12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Depth-first search with these two improvements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dirty="0"/>
              <a:t>	is called </a:t>
            </a:r>
            <a:r>
              <a:rPr lang="en-US" sz="2400" i="1" dirty="0"/>
              <a:t>backtracking search </a:t>
            </a:r>
            <a:r>
              <a:rPr lang="en-US" sz="2400" dirty="0"/>
              <a:t>(not the best name</a:t>
            </a:r>
            <a:r>
              <a:rPr lang="en-US" sz="2400" dirty="0" smtClean="0"/>
              <a:t>)                   </a:t>
            </a:r>
            <a:r>
              <a:rPr lang="zh-CN" altLang="en-US" sz="2400" dirty="0" smtClean="0"/>
              <a:t>回溯搜索即是采用上述方法对</a:t>
            </a:r>
            <a:r>
              <a:rPr lang="en-US" altLang="zh-CN" sz="2400" dirty="0" smtClean="0"/>
              <a:t>DFS</a:t>
            </a:r>
            <a:r>
              <a:rPr lang="zh-CN" altLang="en-US" sz="2400" dirty="0" smtClean="0"/>
              <a:t>进行改进</a:t>
            </a:r>
            <a:endParaRPr lang="en-US" sz="2400" i="1" dirty="0"/>
          </a:p>
          <a:p>
            <a:pPr lvl="2">
              <a:lnSpc>
                <a:spcPct val="80000"/>
              </a:lnSpc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Backtracking Example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981" y="1447800"/>
            <a:ext cx="116522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3" t="1931"/>
          <a:stretch>
            <a:fillRect/>
          </a:stretch>
        </p:blipFill>
        <p:spPr bwMode="auto">
          <a:xfrm>
            <a:off x="4535581" y="1474413"/>
            <a:ext cx="3846420" cy="204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" t="615"/>
          <a:stretch>
            <a:fillRect/>
          </a:stretch>
        </p:blipFill>
        <p:spPr bwMode="auto">
          <a:xfrm>
            <a:off x="3692899" y="1474413"/>
            <a:ext cx="4534647" cy="336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" t="520"/>
          <a:stretch>
            <a:fillRect/>
          </a:stretch>
        </p:blipFill>
        <p:spPr bwMode="auto">
          <a:xfrm>
            <a:off x="2823322" y="1483377"/>
            <a:ext cx="5401049" cy="468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67602" y="3962400"/>
            <a:ext cx="4571999" cy="2673903"/>
          </a:xfrm>
          <a:prstGeom prst="rect">
            <a:avLst/>
          </a:prstGeom>
          <a:noFill/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534400" y="6400801"/>
            <a:ext cx="35814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[Demo: coloring -- backtracking]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Backtracking </a:t>
            </a:r>
            <a:r>
              <a:rPr lang="en-US" dirty="0" smtClean="0"/>
              <a:t>Search</a:t>
            </a:r>
            <a:r>
              <a:rPr lang="zh-CN" altLang="en-US" dirty="0" smtClean="0"/>
              <a:t>回溯搜索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5334001"/>
            <a:ext cx="9448800" cy="639763"/>
          </a:xfrm>
        </p:spPr>
        <p:txBody>
          <a:bodyPr/>
          <a:lstStyle/>
          <a:p>
            <a:pPr eaLnBrk="1" hangingPunct="1"/>
            <a:r>
              <a:rPr lang="en-US" sz="2400" dirty="0"/>
              <a:t>Backtracking = DFS + variable-ordering + </a:t>
            </a:r>
            <a:r>
              <a:rPr lang="en-US" sz="2400" dirty="0" smtClean="0"/>
              <a:t>fail-on-violation  </a:t>
            </a:r>
            <a:r>
              <a:rPr lang="zh-CN" altLang="en-US" sz="2400" dirty="0" smtClean="0"/>
              <a:t>回溯搜索     </a:t>
            </a:r>
            <a:r>
              <a:rPr lang="en-US" altLang="zh-CN" sz="2400" dirty="0" smtClean="0"/>
              <a:t>= DFS  + </a:t>
            </a:r>
            <a:r>
              <a:rPr lang="zh-CN" altLang="en-US" sz="2400" dirty="0" smtClean="0"/>
              <a:t>变量排序         </a:t>
            </a:r>
            <a:r>
              <a:rPr lang="en-US" altLang="zh-CN" sz="2400" dirty="0" smtClean="0"/>
              <a:t>+ </a:t>
            </a:r>
            <a:r>
              <a:rPr lang="zh-CN" altLang="en-US" sz="2400" dirty="0" smtClean="0"/>
              <a:t>违例即失败</a:t>
            </a:r>
          </a:p>
          <a:p>
            <a:pPr eaLnBrk="1" hangingPunct="1"/>
            <a:r>
              <a:rPr lang="en-US" sz="2400" dirty="0" smtClean="0"/>
              <a:t>What are the choice points? </a:t>
            </a:r>
            <a:r>
              <a:rPr lang="zh-CN" altLang="en-US" sz="2400" dirty="0" smtClean="0"/>
              <a:t>究竟该怎么排序？</a:t>
            </a:r>
            <a:endParaRPr lang="en-US" sz="24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95401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172200" y="1524000"/>
            <a:ext cx="533400" cy="609600"/>
          </a:xfrm>
          <a:prstGeom prst="roundRect">
            <a:avLst/>
          </a:prstGeom>
          <a:noFill/>
          <a:ln w="28575" cmpd="sng">
            <a:solidFill>
              <a:srgbClr val="DB42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667000" y="2590800"/>
            <a:ext cx="3733800" cy="304800"/>
          </a:xfrm>
          <a:prstGeom prst="roundRect">
            <a:avLst/>
          </a:prstGeom>
          <a:noFill/>
          <a:ln w="28575" cmpd="sng">
            <a:solidFill>
              <a:srgbClr val="DB42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667000" y="2895600"/>
            <a:ext cx="4191000" cy="304800"/>
          </a:xfrm>
          <a:prstGeom prst="roundRect">
            <a:avLst/>
          </a:prstGeom>
          <a:noFill/>
          <a:ln w="28575" cmpd="sng">
            <a:solidFill>
              <a:srgbClr val="DB42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276600" y="3200400"/>
            <a:ext cx="3200400" cy="304800"/>
          </a:xfrm>
          <a:prstGeom prst="roundRect">
            <a:avLst/>
          </a:prstGeom>
          <a:noFill/>
          <a:ln w="28575" cmpd="sng">
            <a:solidFill>
              <a:srgbClr val="DB42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24800" y="2743200"/>
            <a:ext cx="4110079" cy="296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Improving </a:t>
            </a:r>
            <a:r>
              <a:rPr lang="en-US" dirty="0" smtClean="0"/>
              <a:t>Backtracking</a:t>
            </a:r>
            <a:r>
              <a:rPr lang="zh-CN" altLang="en-US" dirty="0" smtClean="0"/>
              <a:t>改进回溯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46237"/>
            <a:ext cx="87630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General-purpose ideas give huge gains in </a:t>
            </a:r>
            <a:r>
              <a:rPr lang="en-US" sz="2800" dirty="0" smtClean="0"/>
              <a:t>speed                                                      </a:t>
            </a:r>
            <a:r>
              <a:rPr lang="zh-CN" altLang="en-US" sz="2800" dirty="0" smtClean="0"/>
              <a:t>通用算法通常在速度上有巨大的改进空间</a:t>
            </a:r>
            <a:endParaRPr lang="en-US" sz="2400" dirty="0"/>
          </a:p>
          <a:p>
            <a:pPr eaLnBrk="1" hangingPunct="1"/>
            <a:r>
              <a:rPr lang="en-US" sz="2800" dirty="0" smtClean="0"/>
              <a:t>Ordering</a:t>
            </a:r>
            <a:r>
              <a:rPr lang="zh-CN" altLang="en-US" sz="2800" dirty="0" smtClean="0"/>
              <a:t>排序</a:t>
            </a:r>
            <a:r>
              <a:rPr lang="en-US" sz="2800" dirty="0" smtClean="0"/>
              <a:t>:</a:t>
            </a:r>
            <a:endParaRPr lang="en-US" sz="2800" dirty="0"/>
          </a:p>
          <a:p>
            <a:pPr lvl="1" eaLnBrk="1" hangingPunct="1"/>
            <a:r>
              <a:rPr lang="en-US" sz="2400" dirty="0"/>
              <a:t>Which variable should be assigned next</a:t>
            </a:r>
            <a:r>
              <a:rPr lang="en-US" sz="2400" dirty="0" smtClean="0"/>
              <a:t>?           </a:t>
            </a:r>
            <a:r>
              <a:rPr lang="zh-CN" altLang="en-US" sz="2400" dirty="0" smtClean="0"/>
              <a:t>下次给哪个变量赋值？</a:t>
            </a:r>
            <a:endParaRPr lang="en-US" sz="2400" dirty="0"/>
          </a:p>
          <a:p>
            <a:pPr lvl="1" eaLnBrk="1" hangingPunct="1"/>
            <a:r>
              <a:rPr lang="en-US" sz="2400" dirty="0"/>
              <a:t>In what order should its values be tried</a:t>
            </a:r>
            <a:r>
              <a:rPr lang="en-US" sz="2400" dirty="0" smtClean="0"/>
              <a:t>?         </a:t>
            </a:r>
            <a:r>
              <a:rPr lang="zh-CN" altLang="en-US" sz="2400" dirty="0" smtClean="0"/>
              <a:t>按照什么顺序为该变量选择值？</a:t>
            </a:r>
            <a:endParaRPr lang="en-US" sz="2400" dirty="0"/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Filtering: Can we detect inevitable failure early</a:t>
            </a:r>
            <a:r>
              <a:rPr lang="en-US" sz="2800" dirty="0" smtClean="0"/>
              <a:t>?                                       </a:t>
            </a:r>
            <a:r>
              <a:rPr lang="zh-CN" altLang="en-US" sz="2800" dirty="0" smtClean="0"/>
              <a:t>过滤：能否提前探测不可避免的失败？</a:t>
            </a:r>
            <a:endParaRPr lang="en-US" sz="28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97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</a:t>
            </a:r>
            <a:r>
              <a:rPr lang="zh-CN" altLang="en-US" dirty="0" smtClean="0"/>
              <a:t>过滤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38402" y="1600646"/>
            <a:ext cx="7237410" cy="405675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5791200"/>
            <a:ext cx="1135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Keep track of domains for unassigned variables and cross off bad </a:t>
            </a:r>
            <a:r>
              <a:rPr lang="en-US" sz="2400" dirty="0" smtClean="0">
                <a:latin typeface="Palatino"/>
                <a:cs typeface="Palatino"/>
              </a:rPr>
              <a:t>options</a:t>
            </a:r>
            <a:r>
              <a:rPr lang="zh-CN" altLang="en-US" sz="2400" dirty="0" smtClean="0">
                <a:latin typeface="Palatino"/>
                <a:cs typeface="Palatino"/>
              </a:rPr>
              <a:t>记录未分配变量的值域，删除可能会失败的选项</a:t>
            </a:r>
            <a:endParaRPr lang="en-US" sz="24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90234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Filtering: Forward </a:t>
            </a:r>
            <a:r>
              <a:rPr lang="en-US" dirty="0" smtClean="0"/>
              <a:t>Checking</a:t>
            </a:r>
            <a:r>
              <a:rPr lang="zh-CN" altLang="en-US" sz="3600" dirty="0" smtClean="0"/>
              <a:t>过滤：前向检测</a:t>
            </a:r>
            <a:endParaRPr lang="en-US" sz="36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143000"/>
            <a:ext cx="11379200" cy="472916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</a:t>
            </a:r>
            <a:r>
              <a:rPr lang="en-US" sz="2400" dirty="0" smtClean="0"/>
              <a:t>options</a:t>
            </a:r>
            <a:r>
              <a:rPr lang="zh-CN" altLang="en-US" sz="2400" dirty="0" smtClean="0"/>
              <a:t>过滤：记录</a:t>
            </a:r>
            <a:r>
              <a:rPr lang="zh-CN" altLang="en-US" sz="2400" dirty="0"/>
              <a:t>未分配变量的值域，</a:t>
            </a:r>
            <a:r>
              <a:rPr lang="zh-CN" altLang="en-US" sz="2400" dirty="0" smtClean="0"/>
              <a:t>删除不良选项</a:t>
            </a:r>
            <a:endParaRPr lang="en-US" sz="2400" dirty="0"/>
          </a:p>
          <a:p>
            <a:pPr eaLnBrk="1" hangingPunct="1"/>
            <a:r>
              <a:rPr lang="en-US" sz="2400" dirty="0"/>
              <a:t>Forward checking: Cross off values that violate a constraint when added to the existing </a:t>
            </a:r>
            <a:r>
              <a:rPr lang="en-US" sz="2400" dirty="0" smtClean="0"/>
              <a:t>assignment</a:t>
            </a:r>
            <a:r>
              <a:rPr lang="zh-CN" altLang="en-US" sz="2400" dirty="0" smtClean="0"/>
              <a:t>前向检测：删除可能违背约束的值</a:t>
            </a:r>
            <a:endParaRPr lang="en-US" sz="2400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502" b="67024"/>
          <a:stretch>
            <a:fillRect/>
          </a:stretch>
        </p:blipFill>
        <p:spPr bwMode="auto">
          <a:xfrm>
            <a:off x="1828800" y="28956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036" r="14557"/>
          <a:stretch>
            <a:fillRect/>
          </a:stretch>
        </p:blipFill>
        <p:spPr bwMode="auto">
          <a:xfrm>
            <a:off x="2514601" y="4114801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9" name="Text Box 23"/>
          <p:cNvSpPr txBox="1">
            <a:spLocks noChangeArrowheads="1"/>
          </p:cNvSpPr>
          <p:nvPr/>
        </p:nvSpPr>
        <p:spPr bwMode="auto">
          <a:xfrm>
            <a:off x="2729755" y="3213849"/>
            <a:ext cx="592139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WA</a:t>
            </a:r>
          </a:p>
        </p:txBody>
      </p:sp>
      <p:sp>
        <p:nvSpPr>
          <p:cNvPr id="26640" name="Text Box 24"/>
          <p:cNvSpPr txBox="1">
            <a:spLocks noChangeArrowheads="1"/>
          </p:cNvSpPr>
          <p:nvPr/>
        </p:nvSpPr>
        <p:spPr bwMode="auto">
          <a:xfrm>
            <a:off x="3177990" y="3348320"/>
            <a:ext cx="452439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SA</a:t>
            </a:r>
          </a:p>
        </p:txBody>
      </p:sp>
      <p:sp>
        <p:nvSpPr>
          <p:cNvPr id="26641" name="Text Box 25"/>
          <p:cNvSpPr txBox="1">
            <a:spLocks noChangeArrowheads="1"/>
          </p:cNvSpPr>
          <p:nvPr/>
        </p:nvSpPr>
        <p:spPr bwMode="auto">
          <a:xfrm>
            <a:off x="3119721" y="3100669"/>
            <a:ext cx="452439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NT</a:t>
            </a:r>
          </a:p>
        </p:txBody>
      </p:sp>
      <p:sp>
        <p:nvSpPr>
          <p:cNvPr id="26642" name="Text Box 26"/>
          <p:cNvSpPr txBox="1">
            <a:spLocks noChangeArrowheads="1"/>
          </p:cNvSpPr>
          <p:nvPr/>
        </p:nvSpPr>
        <p:spPr bwMode="auto">
          <a:xfrm>
            <a:off x="3491755" y="3137649"/>
            <a:ext cx="452439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Q</a:t>
            </a:r>
          </a:p>
        </p:txBody>
      </p:sp>
      <p:sp>
        <p:nvSpPr>
          <p:cNvPr id="26643" name="Text Box 27"/>
          <p:cNvSpPr txBox="1">
            <a:spLocks noChangeArrowheads="1"/>
          </p:cNvSpPr>
          <p:nvPr/>
        </p:nvSpPr>
        <p:spPr bwMode="auto">
          <a:xfrm>
            <a:off x="3496235" y="3442452"/>
            <a:ext cx="62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NSW</a:t>
            </a:r>
          </a:p>
        </p:txBody>
      </p:sp>
      <p:sp>
        <p:nvSpPr>
          <p:cNvPr id="26644" name="Text Box 28"/>
          <p:cNvSpPr txBox="1">
            <a:spLocks noChangeArrowheads="1"/>
          </p:cNvSpPr>
          <p:nvPr/>
        </p:nvSpPr>
        <p:spPr bwMode="auto">
          <a:xfrm>
            <a:off x="3523131" y="3635189"/>
            <a:ext cx="622300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V</a:t>
            </a:r>
          </a:p>
        </p:txBody>
      </p:sp>
      <p:sp>
        <p:nvSpPr>
          <p:cNvPr id="925725" name="Rectangle 29"/>
          <p:cNvSpPr>
            <a:spLocks noChangeArrowheads="1"/>
          </p:cNvSpPr>
          <p:nvPr/>
        </p:nvSpPr>
        <p:spPr bwMode="auto">
          <a:xfrm>
            <a:off x="2286000" y="5105400"/>
            <a:ext cx="8382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562600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6087035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8" name="Rectangle 32"/>
          <p:cNvSpPr>
            <a:spLocks noChangeArrowheads="1"/>
          </p:cNvSpPr>
          <p:nvPr/>
        </p:nvSpPr>
        <p:spPr bwMode="auto">
          <a:xfrm>
            <a:off x="3962400" y="2743200"/>
            <a:ext cx="54864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9" name="Rectangle 33"/>
          <p:cNvSpPr>
            <a:spLocks noChangeArrowheads="1"/>
          </p:cNvSpPr>
          <p:nvPr/>
        </p:nvSpPr>
        <p:spPr bwMode="auto">
          <a:xfrm>
            <a:off x="5715000" y="2743200"/>
            <a:ext cx="38862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30" name="Rectangle 34"/>
          <p:cNvSpPr>
            <a:spLocks noChangeArrowheads="1"/>
          </p:cNvSpPr>
          <p:nvPr/>
        </p:nvSpPr>
        <p:spPr bwMode="auto">
          <a:xfrm>
            <a:off x="7485531" y="2743200"/>
            <a:ext cx="22860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6637" name="TextBox 19"/>
          <p:cNvSpPr txBox="1">
            <a:spLocks noChangeArrowheads="1"/>
          </p:cNvSpPr>
          <p:nvPr/>
        </p:nvSpPr>
        <p:spPr bwMode="auto">
          <a:xfrm>
            <a:off x="8610600" y="6477001"/>
            <a:ext cx="361511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coloring -- forward checking]</a:t>
            </a:r>
          </a:p>
        </p:txBody>
      </p:sp>
    </p:spTree>
    <p:extLst>
      <p:ext uri="{BB962C8B-B14F-4D97-AF65-F5344CB8AC3E}">
        <p14:creationId xmlns:p14="http://schemas.microsoft.com/office/powerpoint/2010/main" val="9069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25" grpId="0" animBg="1"/>
      <p:bldP spid="925726" grpId="0" animBg="1"/>
      <p:bldP spid="925727" grpId="0" animBg="1"/>
      <p:bldP spid="925728" grpId="0" animBg="1"/>
      <p:bldP spid="925729" grpId="0" animBg="1"/>
      <p:bldP spid="9257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Filtering: Constraint </a:t>
            </a:r>
            <a:r>
              <a:rPr lang="en-US" dirty="0" smtClean="0"/>
              <a:t>Propagation</a:t>
            </a:r>
            <a:r>
              <a:rPr lang="zh-CN" altLang="en-US" dirty="0" smtClean="0"/>
              <a:t>约束传递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71601"/>
            <a:ext cx="113792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Forward checking propagates information from assigned to unassigned variables, but </a:t>
            </a:r>
            <a:r>
              <a:rPr lang="en-US" sz="2400" dirty="0" smtClean="0"/>
              <a:t>doesn‘t provide early detection for all failures:</a:t>
            </a:r>
            <a:r>
              <a:rPr lang="zh-CN" altLang="en-US" sz="2400" dirty="0" smtClean="0"/>
              <a:t>前向检测将以分配信息传递给未分配变量，但不能提前检测所有失败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NT and SA cannot both be blue</a:t>
            </a:r>
            <a:r>
              <a:rPr lang="en-US" sz="2400" dirty="0" smtClean="0"/>
              <a:t>! </a:t>
            </a:r>
            <a:r>
              <a:rPr lang="en-US" altLang="zh-CN" sz="2400" dirty="0" smtClean="0"/>
              <a:t>NT</a:t>
            </a:r>
            <a:r>
              <a:rPr lang="zh-CN" altLang="en-US" sz="2400" dirty="0" smtClean="0"/>
              <a:t>和</a:t>
            </a:r>
            <a:r>
              <a:rPr lang="en-US" altLang="zh-CN" sz="2400" dirty="0" smtClean="0"/>
              <a:t>SA</a:t>
            </a:r>
            <a:r>
              <a:rPr lang="zh-CN" altLang="en-US" sz="2400" dirty="0" smtClean="0"/>
              <a:t>不能同时赋蓝色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Why didn’t we detect this yet</a:t>
            </a:r>
            <a:r>
              <a:rPr lang="en-US" sz="2400" dirty="0" smtClean="0"/>
              <a:t>? </a:t>
            </a:r>
            <a:r>
              <a:rPr lang="zh-CN" altLang="en-US" sz="2400" dirty="0" smtClean="0"/>
              <a:t>为什么不能检测这个违例？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i="1" dirty="0"/>
              <a:t>Constraint propagation: </a:t>
            </a:r>
            <a:r>
              <a:rPr lang="en-US" sz="2400" dirty="0"/>
              <a:t>reason from constraint to </a:t>
            </a:r>
            <a:r>
              <a:rPr lang="en-US" sz="2400" dirty="0" smtClean="0"/>
              <a:t>constraint</a:t>
            </a:r>
            <a:r>
              <a:rPr lang="zh-CN" altLang="en-US" sz="2400" dirty="0" smtClean="0"/>
              <a:t>原因在于逐个约束传递</a:t>
            </a:r>
            <a:endParaRPr lang="en-US" sz="2400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" t="42619" r="14586"/>
          <a:stretch>
            <a:fillRect/>
          </a:stretch>
        </p:blipFill>
        <p:spPr bwMode="auto">
          <a:xfrm>
            <a:off x="4038600" y="2438401"/>
            <a:ext cx="6373907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061" t="470" r="31633" b="65372"/>
          <a:stretch>
            <a:fillRect/>
          </a:stretch>
        </p:blipFill>
        <p:spPr bwMode="auto">
          <a:xfrm>
            <a:off x="1219200" y="2667000"/>
            <a:ext cx="1752600" cy="149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1312861" y="3146752"/>
            <a:ext cx="592139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WA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1905001" y="3257549"/>
            <a:ext cx="452439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SA</a:t>
            </a: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1828800" y="2918152"/>
            <a:ext cx="452439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NT</a:t>
            </a: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2286001" y="2994352"/>
            <a:ext cx="452439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Q</a:t>
            </a: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2362201" y="3402106"/>
            <a:ext cx="62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NSW</a:t>
            </a: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2367431" y="3639812"/>
            <a:ext cx="622300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V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15000" y="3657600"/>
            <a:ext cx="457200" cy="533400"/>
          </a:xfrm>
          <a:prstGeom prst="roundRect">
            <a:avLst/>
          </a:prstGeom>
          <a:noFill/>
          <a:ln w="28575" cmpd="sng">
            <a:solidFill>
              <a:srgbClr val="DB42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982200" y="3657600"/>
            <a:ext cx="457200" cy="533400"/>
          </a:xfrm>
          <a:prstGeom prst="roundRect">
            <a:avLst/>
          </a:prstGeom>
          <a:noFill/>
          <a:ln w="28575" cmpd="sng">
            <a:solidFill>
              <a:srgbClr val="DB42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7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Consistency of A Single </a:t>
            </a:r>
            <a:r>
              <a:rPr lang="en-US" dirty="0" smtClean="0"/>
              <a:t>Arc</a:t>
            </a:r>
            <a:r>
              <a:rPr lang="zh-CN" altLang="en-US" dirty="0" smtClean="0"/>
              <a:t>单弧相容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71601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An arc X </a:t>
            </a:r>
            <a:r>
              <a:rPr lang="en-US" sz="2400" dirty="0">
                <a:sym typeface="Symbol" pitchFamily="18" charset="2"/>
              </a:rPr>
              <a:t> </a:t>
            </a:r>
            <a:r>
              <a:rPr lang="en-US" sz="2400" dirty="0"/>
              <a:t>Y is </a:t>
            </a:r>
            <a:r>
              <a:rPr lang="en-US" sz="2400" dirty="0">
                <a:solidFill>
                  <a:srgbClr val="C00000"/>
                </a:solidFill>
              </a:rPr>
              <a:t>consistent</a:t>
            </a:r>
            <a:r>
              <a:rPr lang="en-US" sz="2400" i="1" dirty="0"/>
              <a:t> </a:t>
            </a:r>
            <a:r>
              <a:rPr lang="en-US" sz="2400" dirty="0" err="1"/>
              <a:t>iff</a:t>
            </a:r>
            <a:r>
              <a:rPr lang="en-US" sz="2400" dirty="0"/>
              <a:t> for </a:t>
            </a:r>
            <a:r>
              <a:rPr lang="en-US" sz="2400" i="1" dirty="0"/>
              <a:t>every </a:t>
            </a:r>
            <a:r>
              <a:rPr lang="en-US" sz="2400" dirty="0"/>
              <a:t>x in the tail there is </a:t>
            </a:r>
            <a:r>
              <a:rPr lang="en-US" sz="2400" i="1" dirty="0"/>
              <a:t>some </a:t>
            </a:r>
            <a:r>
              <a:rPr lang="en-US" sz="2400" dirty="0"/>
              <a:t>y in the head which could be assigned without violating a </a:t>
            </a:r>
            <a:r>
              <a:rPr lang="en-US" sz="2400" dirty="0" smtClean="0"/>
              <a:t>constraint    </a:t>
            </a:r>
            <a:r>
              <a:rPr lang="zh-CN" altLang="en-US" sz="2400" dirty="0" smtClean="0"/>
              <a:t>弧</a:t>
            </a:r>
            <a:r>
              <a:rPr lang="en-US" altLang="zh-CN" sz="2400" dirty="0" smtClean="0"/>
              <a:t>X </a:t>
            </a:r>
            <a:r>
              <a:rPr lang="en-US" altLang="zh-CN" sz="2400" dirty="0">
                <a:sym typeface="Symbol" pitchFamily="18" charset="2"/>
              </a:rPr>
              <a:t> </a:t>
            </a:r>
            <a:r>
              <a:rPr lang="en-US" altLang="zh-CN" sz="2400" dirty="0"/>
              <a:t>Y</a:t>
            </a:r>
            <a:r>
              <a:rPr lang="zh-CN" altLang="en-US" sz="2400" dirty="0" smtClean="0"/>
              <a:t>相容：对于尾部任意变量取值</a:t>
            </a:r>
            <a:r>
              <a:rPr lang="en-US" altLang="zh-CN" sz="2400" dirty="0" smtClean="0"/>
              <a:t>x</a:t>
            </a:r>
            <a:r>
              <a:rPr lang="zh-CN" altLang="en-US" sz="2400" dirty="0" smtClean="0"/>
              <a:t>，如果在头部都能找到相应的值</a:t>
            </a:r>
            <a:r>
              <a:rPr lang="en-US" altLang="zh-CN" sz="2400" dirty="0" smtClean="0"/>
              <a:t>y</a:t>
            </a:r>
            <a:r>
              <a:rPr lang="zh-CN" altLang="en-US" sz="2400" dirty="0" smtClean="0"/>
              <a:t>而不违例。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86" t="992" r="53169" b="49403"/>
          <a:stretch>
            <a:fillRect/>
          </a:stretch>
        </p:blipFill>
        <p:spPr bwMode="auto">
          <a:xfrm>
            <a:off x="1371600" y="3127046"/>
            <a:ext cx="1676400" cy="153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7757" name="Freeform 13"/>
          <p:cNvSpPr>
            <a:spLocks/>
          </p:cNvSpPr>
          <p:nvPr/>
        </p:nvSpPr>
        <p:spPr bwMode="auto">
          <a:xfrm flipH="1">
            <a:off x="4569759" y="4109534"/>
            <a:ext cx="1219199" cy="83836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27760" name="Freeform 16"/>
          <p:cNvSpPr>
            <a:spLocks/>
          </p:cNvSpPr>
          <p:nvPr/>
        </p:nvSpPr>
        <p:spPr bwMode="auto">
          <a:xfrm>
            <a:off x="4455459" y="4117646"/>
            <a:ext cx="1219200" cy="152400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43600" y="6260072"/>
            <a:ext cx="3200400" cy="3693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Delete from the tail!</a:t>
            </a:r>
          </a:p>
        </p:txBody>
      </p:sp>
      <p:pic>
        <p:nvPicPr>
          <p:cNvPr id="2868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" t="44061" r="14766" b="29301"/>
          <a:stretch>
            <a:fillRect/>
          </a:stretch>
        </p:blipFill>
        <p:spPr bwMode="auto">
          <a:xfrm>
            <a:off x="4016189" y="3279446"/>
            <a:ext cx="63470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2" t="89345" r="86736" b="2664"/>
          <a:stretch>
            <a:fillRect/>
          </a:stretch>
        </p:blipFill>
        <p:spPr bwMode="auto">
          <a:xfrm>
            <a:off x="4150659" y="3736646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29470" y="4507607"/>
            <a:ext cx="4200129" cy="1747096"/>
          </a:xfrm>
          <a:prstGeom prst="rect">
            <a:avLst/>
          </a:prstGeom>
          <a:noFill/>
        </p:spPr>
      </p:pic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1465261" y="3615622"/>
            <a:ext cx="592139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WA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2057401" y="3717595"/>
            <a:ext cx="452439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SA</a:t>
            </a: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1981201" y="3387022"/>
            <a:ext cx="452439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NT</a:t>
            </a: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438401" y="3463222"/>
            <a:ext cx="452439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Q</a:t>
            </a: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2487706" y="3862154"/>
            <a:ext cx="62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NSW</a:t>
            </a: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2483971" y="4117647"/>
            <a:ext cx="622300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V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BA94FDA2-8380-824D-A039-CDDFD0903D1F}"/>
              </a:ext>
            </a:extLst>
          </p:cNvPr>
          <p:cNvSpPr/>
          <p:nvPr/>
        </p:nvSpPr>
        <p:spPr>
          <a:xfrm>
            <a:off x="5114633" y="3726937"/>
            <a:ext cx="304800" cy="198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3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57" grpId="0" animBg="1"/>
      <p:bldP spid="927760" grpId="0" animBg="1"/>
      <p:bldP spid="927760" grpId="1" animBg="1"/>
      <p:bldP spid="18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77201" y="4038600"/>
            <a:ext cx="3067051" cy="2665413"/>
          </a:xfrm>
          <a:prstGeom prst="rect">
            <a:avLst/>
          </a:prstGeom>
          <a:noFill/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Search For?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06400" y="1295401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/>
              <a:t>Assumptions about the world: a single agent, deterministic actions, fully observed state, discrete state </a:t>
            </a:r>
            <a:r>
              <a:rPr lang="en-US" sz="2400" dirty="0" smtClean="0"/>
              <a:t>space </a:t>
            </a:r>
            <a:r>
              <a:rPr lang="zh-CN" altLang="en-US" sz="2400" dirty="0" smtClean="0"/>
              <a:t>单一代理、确定的行为空间、状态完全可观测、离散状态空间</a:t>
            </a:r>
            <a:endParaRPr lang="en-US" sz="2000" dirty="0"/>
          </a:p>
          <a:p>
            <a:pPr eaLnBrk="1" hangingPunct="1"/>
            <a:r>
              <a:rPr lang="en-US" sz="2400" dirty="0"/>
              <a:t>Planning: sequences of </a:t>
            </a:r>
            <a:r>
              <a:rPr lang="en-US" sz="2400" dirty="0" smtClean="0"/>
              <a:t>actions </a:t>
            </a:r>
            <a:r>
              <a:rPr lang="zh-CN" altLang="en-US" sz="2400" dirty="0" smtClean="0"/>
              <a:t>规划：动作序列</a:t>
            </a:r>
            <a:endParaRPr lang="en-US" sz="2400" dirty="0"/>
          </a:p>
          <a:p>
            <a:pPr lvl="1" eaLnBrk="1" hangingPunct="1"/>
            <a:r>
              <a:rPr lang="en-US" sz="2000" dirty="0"/>
              <a:t>The path to the goal is the important </a:t>
            </a:r>
            <a:r>
              <a:rPr lang="en-US" sz="2000" dirty="0" smtClean="0"/>
              <a:t>thing                                       </a:t>
            </a:r>
            <a:r>
              <a:rPr lang="zh-CN" altLang="en-US" sz="2000" dirty="0" smtClean="0"/>
              <a:t>目的是规划一条到目标的路径</a:t>
            </a:r>
            <a:endParaRPr lang="en-US" sz="2000" dirty="0"/>
          </a:p>
          <a:p>
            <a:pPr lvl="1" eaLnBrk="1" hangingPunct="1"/>
            <a:r>
              <a:rPr lang="en-US" sz="2000" dirty="0"/>
              <a:t>Paths have various costs, </a:t>
            </a:r>
            <a:r>
              <a:rPr lang="en-US" sz="2000" dirty="0" smtClean="0"/>
              <a:t>depths                                                  </a:t>
            </a:r>
            <a:r>
              <a:rPr lang="zh-CN" altLang="en-US" sz="2000" dirty="0" smtClean="0"/>
              <a:t>路径代价不同，深度不同</a:t>
            </a:r>
            <a:endParaRPr lang="en-US" sz="2000" dirty="0"/>
          </a:p>
          <a:p>
            <a:pPr lvl="1" eaLnBrk="1" hangingPunct="1"/>
            <a:r>
              <a:rPr lang="en-US" sz="2000" dirty="0"/>
              <a:t>Heuristics give problem-specific </a:t>
            </a:r>
            <a:r>
              <a:rPr lang="en-US" sz="2000" dirty="0" smtClean="0"/>
              <a:t>guidance                                        </a:t>
            </a:r>
            <a:r>
              <a:rPr lang="zh-CN" altLang="en-US" sz="2000" dirty="0" smtClean="0"/>
              <a:t>启发通常提供问题相关的导引</a:t>
            </a:r>
            <a:endParaRPr lang="en-US" sz="2000" dirty="0"/>
          </a:p>
          <a:p>
            <a:pPr eaLnBrk="1" hangingPunct="1"/>
            <a:r>
              <a:rPr lang="en-US" sz="2400" dirty="0"/>
              <a:t>Identification: assignments to </a:t>
            </a:r>
            <a:r>
              <a:rPr lang="en-US" sz="2400" dirty="0" smtClean="0"/>
              <a:t>variables</a:t>
            </a:r>
            <a:r>
              <a:rPr lang="zh-CN" altLang="en-US" sz="2400" dirty="0" smtClean="0"/>
              <a:t>辨识：变量分配</a:t>
            </a:r>
            <a:endParaRPr lang="en-US" sz="2400" dirty="0"/>
          </a:p>
          <a:p>
            <a:pPr lvl="1" eaLnBrk="1" hangingPunct="1"/>
            <a:r>
              <a:rPr lang="en-US" sz="2000" dirty="0"/>
              <a:t>The goal itself is important, not the </a:t>
            </a:r>
            <a:r>
              <a:rPr lang="en-US" sz="2000" dirty="0" smtClean="0"/>
              <a:t>path                                          </a:t>
            </a:r>
            <a:r>
              <a:rPr lang="zh-CN" altLang="en-US" sz="2000" dirty="0" smtClean="0"/>
              <a:t>相比路径，目标更重要</a:t>
            </a:r>
            <a:endParaRPr lang="en-US" sz="2000" dirty="0"/>
          </a:p>
          <a:p>
            <a:pPr lvl="1" eaLnBrk="1" hangingPunct="1"/>
            <a:r>
              <a:rPr lang="en-US" sz="2000" dirty="0" smtClean="0"/>
              <a:t>CSPs </a:t>
            </a:r>
            <a:r>
              <a:rPr lang="en-US" sz="2000" dirty="0"/>
              <a:t>are specialized for identification </a:t>
            </a:r>
            <a:r>
              <a:rPr lang="en-US" sz="2000" dirty="0" smtClean="0"/>
              <a:t>problems                                   </a:t>
            </a:r>
            <a:r>
              <a:rPr lang="zh-CN" altLang="en-US" sz="2000" dirty="0" smtClean="0"/>
              <a:t>约束满足问题主要用于描述辨识问题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7748588" y="2114837"/>
            <a:ext cx="3376612" cy="2228563"/>
            <a:chOff x="7596188" y="1882124"/>
            <a:chExt cx="3376612" cy="2228563"/>
          </a:xfrm>
        </p:grpSpPr>
        <p:sp>
          <p:nvSpPr>
            <p:cNvPr id="7" name="Rectangle 6"/>
            <p:cNvSpPr/>
            <p:nvPr/>
          </p:nvSpPr>
          <p:spPr>
            <a:xfrm>
              <a:off x="7772401" y="1905001"/>
              <a:ext cx="152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596188" y="1882124"/>
              <a:ext cx="3376612" cy="22285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170" r="31245" b="49403"/>
          <a:stretch>
            <a:fillRect/>
          </a:stretch>
        </p:blipFill>
        <p:spPr bwMode="auto">
          <a:xfrm>
            <a:off x="914400" y="2057400"/>
            <a:ext cx="1752600" cy="15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Arc Consistency of an Entire </a:t>
            </a:r>
            <a:r>
              <a:rPr lang="en-US" dirty="0" smtClean="0"/>
              <a:t>CSP</a:t>
            </a:r>
            <a:r>
              <a:rPr lang="zh-CN" altLang="en-US" dirty="0" smtClean="0"/>
              <a:t>弧相容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1"/>
            <a:ext cx="113792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A simple form of propagation makes sure </a:t>
            </a:r>
            <a:r>
              <a:rPr lang="en-US" sz="2400" dirty="0">
                <a:solidFill>
                  <a:srgbClr val="C00000"/>
                </a:solidFill>
              </a:rPr>
              <a:t>all </a:t>
            </a:r>
            <a:r>
              <a:rPr lang="en-US" sz="2400" dirty="0"/>
              <a:t>arcs are consistent</a:t>
            </a:r>
            <a:r>
              <a:rPr lang="en-US" sz="2400" dirty="0" smtClean="0"/>
              <a:t>:      </a:t>
            </a:r>
            <a:r>
              <a:rPr lang="zh-CN" altLang="en-US" sz="2400" dirty="0" smtClean="0"/>
              <a:t>简单展示能够确保所有弧相容的传递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Important</a:t>
            </a:r>
            <a:r>
              <a:rPr lang="en-US" sz="2400" dirty="0"/>
              <a:t>: If X loses a value, neighbors of X need to be rechecked</a:t>
            </a:r>
            <a:r>
              <a:rPr lang="en-US" sz="2400" dirty="0" smtClean="0"/>
              <a:t>!   </a:t>
            </a:r>
            <a:r>
              <a:rPr lang="zh-CN" altLang="en-US" sz="2400" dirty="0" smtClean="0"/>
              <a:t>如果</a:t>
            </a:r>
            <a:r>
              <a:rPr lang="en-US" altLang="zh-CN" sz="2400" dirty="0" smtClean="0"/>
              <a:t>X</a:t>
            </a:r>
            <a:r>
              <a:rPr lang="zh-CN" altLang="en-US" sz="2400" dirty="0" smtClean="0"/>
              <a:t>失去一个值，</a:t>
            </a:r>
            <a:r>
              <a:rPr lang="en-US" altLang="zh-CN" sz="2400" dirty="0" smtClean="0"/>
              <a:t>X</a:t>
            </a:r>
            <a:r>
              <a:rPr lang="zh-CN" altLang="en-US" sz="2400" dirty="0" smtClean="0"/>
              <a:t>的</a:t>
            </a:r>
            <a:r>
              <a:rPr lang="zh-CN" altLang="en-US" sz="2400" dirty="0"/>
              <a:t>邻近</a:t>
            </a:r>
            <a:r>
              <a:rPr lang="zh-CN" altLang="en-US" sz="2400" dirty="0" smtClean="0"/>
              <a:t>需要再被重新检查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Arc consistency detects failure earlier than forward </a:t>
            </a:r>
            <a:r>
              <a:rPr lang="en-US" sz="2400" dirty="0" smtClean="0"/>
              <a:t>checking         </a:t>
            </a:r>
            <a:r>
              <a:rPr lang="zh-CN" altLang="en-US" sz="2400" dirty="0" smtClean="0"/>
              <a:t>弧相容能够先于前向检测查出失败分配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Can be run as a preprocessor or after each </a:t>
            </a:r>
            <a:r>
              <a:rPr lang="en-US" sz="2400" dirty="0" smtClean="0"/>
              <a:t>assignment                 </a:t>
            </a:r>
            <a:r>
              <a:rPr lang="zh-CN" altLang="en-US" sz="2400" dirty="0" smtClean="0"/>
              <a:t>因此，可以在一次分配之前或之后进行弧相容检测</a:t>
            </a:r>
            <a:r>
              <a:rPr lang="en-US" sz="2400" dirty="0" smtClean="0"/>
              <a:t> 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008000"/>
                </a:solidFill>
              </a:rPr>
              <a:t>What’s the downside of enforcing arc consistency</a:t>
            </a:r>
            <a:r>
              <a:rPr lang="en-US" sz="2400" dirty="0" smtClean="0">
                <a:solidFill>
                  <a:srgbClr val="008000"/>
                </a:solidFill>
              </a:rPr>
              <a:t>?                     </a:t>
            </a:r>
            <a:r>
              <a:rPr lang="zh-CN" altLang="en-US" sz="2400" dirty="0" smtClean="0">
                <a:solidFill>
                  <a:srgbClr val="008000"/>
                </a:solidFill>
              </a:rPr>
              <a:t>加强弧相容的不足之处？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" t="60717" r="14474"/>
          <a:stretch>
            <a:fillRect/>
          </a:stretch>
        </p:blipFill>
        <p:spPr bwMode="auto">
          <a:xfrm>
            <a:off x="3505200" y="2209799"/>
            <a:ext cx="70866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7757" name="Freeform 13"/>
          <p:cNvSpPr>
            <a:spLocks/>
          </p:cNvSpPr>
          <p:nvPr/>
        </p:nvSpPr>
        <p:spPr bwMode="auto">
          <a:xfrm>
            <a:off x="7756339" y="3200399"/>
            <a:ext cx="2286000" cy="304800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27758" name="Freeform 14"/>
          <p:cNvSpPr>
            <a:spLocks/>
          </p:cNvSpPr>
          <p:nvPr/>
        </p:nvSpPr>
        <p:spPr bwMode="auto">
          <a:xfrm>
            <a:off x="7756339" y="3200399"/>
            <a:ext cx="2286000" cy="304800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lg" len="med"/>
            <a:tailEnd type="non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27760" name="Freeform 16"/>
          <p:cNvSpPr>
            <a:spLocks/>
          </p:cNvSpPr>
          <p:nvPr/>
        </p:nvSpPr>
        <p:spPr bwMode="auto">
          <a:xfrm>
            <a:off x="7756339" y="3200399"/>
            <a:ext cx="1219200" cy="152400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27761" name="Freeform 17"/>
          <p:cNvSpPr>
            <a:spLocks/>
          </p:cNvSpPr>
          <p:nvPr/>
        </p:nvSpPr>
        <p:spPr bwMode="auto">
          <a:xfrm>
            <a:off x="5394139" y="3200399"/>
            <a:ext cx="4648200" cy="381000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9707" name="TextBox 17"/>
          <p:cNvSpPr txBox="1">
            <a:spLocks noChangeArrowheads="1"/>
          </p:cNvSpPr>
          <p:nvPr/>
        </p:nvSpPr>
        <p:spPr bwMode="auto">
          <a:xfrm>
            <a:off x="9372600" y="5602073"/>
            <a:ext cx="1905000" cy="64632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Remember: Delete from  the tail!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008061" y="2590799"/>
            <a:ext cx="592139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WA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600201" y="2666999"/>
            <a:ext cx="452439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SA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1524001" y="2362199"/>
            <a:ext cx="452439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NT</a:t>
            </a: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2017061" y="2429434"/>
            <a:ext cx="452439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Q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2048435" y="2837331"/>
            <a:ext cx="62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NSW</a:t>
            </a: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2044701" y="3065928"/>
            <a:ext cx="622300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V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848600" y="2765611"/>
            <a:ext cx="304800" cy="198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305800" y="2765611"/>
            <a:ext cx="304800" cy="198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0210800" y="2765611"/>
            <a:ext cx="304800" cy="198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57" grpId="0" animBg="1"/>
      <p:bldP spid="927757" grpId="1" animBg="1"/>
      <p:bldP spid="927758" grpId="0" animBg="1"/>
      <p:bldP spid="927758" grpId="1" animBg="1"/>
      <p:bldP spid="927760" grpId="0" animBg="1"/>
      <p:bldP spid="927760" grpId="1" animBg="1"/>
      <p:bldP spid="927760" grpId="2" animBg="1"/>
      <p:bldP spid="927760" grpId="3" animBg="1"/>
      <p:bldP spid="927761" grpId="0" animBg="1"/>
      <p:bldP spid="19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Enforcing Arc Consistency in a CSP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5638800"/>
            <a:ext cx="822960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Runtime: O(n</a:t>
            </a:r>
            <a:r>
              <a:rPr lang="en-US" sz="2000" baseline="30000" dirty="0"/>
              <a:t>2</a:t>
            </a:r>
            <a:r>
              <a:rPr lang="en-US" sz="2000" dirty="0"/>
              <a:t>d</a:t>
            </a:r>
            <a:r>
              <a:rPr lang="en-US" sz="2000" baseline="30000" dirty="0"/>
              <a:t>3</a:t>
            </a:r>
            <a:r>
              <a:rPr lang="en-US" sz="2000" dirty="0"/>
              <a:t>), can be reduced to O(n</a:t>
            </a:r>
            <a:r>
              <a:rPr lang="en-US" sz="2000" baseline="30000" dirty="0"/>
              <a:t>2</a:t>
            </a:r>
            <a:r>
              <a:rPr lang="en-US" sz="2000" dirty="0"/>
              <a:t>d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solidFill>
                  <a:srgbClr val="008000"/>
                </a:solidFill>
              </a:rPr>
              <a:t>… but detecting all possible future problems is NP-hard – why?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419600" y="1981200"/>
            <a:ext cx="762000" cy="228600"/>
          </a:xfrm>
          <a:prstGeom prst="roundRect">
            <a:avLst/>
          </a:prstGeom>
          <a:noFill/>
          <a:ln w="28575" cmpd="sng">
            <a:solidFill>
              <a:srgbClr val="DB42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05200" y="2819400"/>
            <a:ext cx="3505200" cy="228600"/>
          </a:xfrm>
          <a:prstGeom prst="roundRect">
            <a:avLst/>
          </a:prstGeom>
          <a:noFill/>
          <a:ln w="28575" cmpd="sng">
            <a:solidFill>
              <a:srgbClr val="DB42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038600" y="3276600"/>
            <a:ext cx="838200" cy="228600"/>
          </a:xfrm>
          <a:prstGeom prst="roundRect">
            <a:avLst/>
          </a:prstGeom>
          <a:noFill/>
          <a:ln w="28575" cmpd="sng">
            <a:solidFill>
              <a:srgbClr val="DB42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3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Limitations of Arc </a:t>
            </a:r>
            <a:r>
              <a:rPr lang="en-US" dirty="0" smtClean="0"/>
              <a:t>Consistency</a:t>
            </a:r>
            <a:r>
              <a:rPr lang="zh-CN" altLang="en-US" sz="4000" dirty="0" smtClean="0"/>
              <a:t>弧相容的局限性</a:t>
            </a:r>
            <a:endParaRPr lang="en-US" sz="40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1"/>
            <a:ext cx="6962130" cy="4525963"/>
          </a:xfrm>
        </p:spPr>
        <p:txBody>
          <a:bodyPr/>
          <a:lstStyle/>
          <a:p>
            <a:pPr eaLnBrk="1" hangingPunct="1"/>
            <a:r>
              <a:rPr lang="en-US" dirty="0"/>
              <a:t>After enforcing arc consistency</a:t>
            </a:r>
            <a:r>
              <a:rPr lang="en-US" dirty="0" smtClean="0"/>
              <a:t>:</a:t>
            </a:r>
            <a:r>
              <a:rPr lang="zh-CN" altLang="en-US" dirty="0" smtClean="0"/>
              <a:t>加强弧相容后</a:t>
            </a:r>
            <a:endParaRPr lang="en-US" dirty="0"/>
          </a:p>
          <a:p>
            <a:pPr lvl="1" eaLnBrk="1" hangingPunct="1"/>
            <a:r>
              <a:rPr lang="en-US" dirty="0"/>
              <a:t>Can have one solution left</a:t>
            </a:r>
          </a:p>
          <a:p>
            <a:pPr lvl="1" eaLnBrk="1" hangingPunct="1"/>
            <a:r>
              <a:rPr lang="en-US" dirty="0"/>
              <a:t>Can have multiple solutions left</a:t>
            </a:r>
          </a:p>
          <a:p>
            <a:pPr lvl="1" eaLnBrk="1" hangingPunct="1"/>
            <a:r>
              <a:rPr lang="en-US" dirty="0"/>
              <a:t>Can have no solutions left (and not know it)</a:t>
            </a:r>
          </a:p>
          <a:p>
            <a:pPr lvl="1"/>
            <a:endParaRPr lang="en-US" dirty="0"/>
          </a:p>
          <a:p>
            <a:r>
              <a:rPr lang="en-US" dirty="0"/>
              <a:t>Arc consistency still runs inside a backtracking search!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7543800" y="1524000"/>
            <a:ext cx="3124200" cy="1524000"/>
            <a:chOff x="3552" y="1056"/>
            <a:chExt cx="2016" cy="1056"/>
          </a:xfrm>
        </p:grpSpPr>
        <p:grpSp>
          <p:nvGrpSpPr>
            <p:cNvPr id="31775" name="Group 5"/>
            <p:cNvGrpSpPr>
              <a:grpSpLocks/>
            </p:cNvGrpSpPr>
            <p:nvPr/>
          </p:nvGrpSpPr>
          <p:grpSpPr bwMode="auto">
            <a:xfrm>
              <a:off x="4176" y="1056"/>
              <a:ext cx="768" cy="384"/>
              <a:chOff x="2448" y="2736"/>
              <a:chExt cx="768" cy="384"/>
            </a:xfrm>
          </p:grpSpPr>
          <p:sp>
            <p:nvSpPr>
              <p:cNvPr id="31785" name="Oval 6"/>
              <p:cNvSpPr>
                <a:spLocks noChangeArrowheads="1"/>
              </p:cNvSpPr>
              <p:nvPr/>
            </p:nvSpPr>
            <p:spPr bwMode="auto">
              <a:xfrm>
                <a:off x="2448" y="2736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6" name="Text Box 7"/>
              <p:cNvSpPr txBox="1">
                <a:spLocks noChangeArrowheads="1"/>
              </p:cNvSpPr>
              <p:nvPr/>
            </p:nvSpPr>
            <p:spPr bwMode="auto">
              <a:xfrm>
                <a:off x="2772" y="2800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76" name="Group 8"/>
            <p:cNvGrpSpPr>
              <a:grpSpLocks/>
            </p:cNvGrpSpPr>
            <p:nvPr/>
          </p:nvGrpSpPr>
          <p:grpSpPr bwMode="auto">
            <a:xfrm>
              <a:off x="4800" y="1728"/>
              <a:ext cx="768" cy="384"/>
              <a:chOff x="3072" y="3408"/>
              <a:chExt cx="768" cy="384"/>
            </a:xfrm>
          </p:grpSpPr>
          <p:sp>
            <p:nvSpPr>
              <p:cNvPr id="31783" name="Oval 9"/>
              <p:cNvSpPr>
                <a:spLocks noChangeArrowheads="1"/>
              </p:cNvSpPr>
              <p:nvPr/>
            </p:nvSpPr>
            <p:spPr bwMode="auto">
              <a:xfrm>
                <a:off x="3072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4" name="Text Box 10"/>
              <p:cNvSpPr txBox="1">
                <a:spLocks noChangeArrowheads="1"/>
              </p:cNvSpPr>
              <p:nvPr/>
            </p:nvSpPr>
            <p:spPr bwMode="auto">
              <a:xfrm>
                <a:off x="3396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77" name="Group 11"/>
            <p:cNvGrpSpPr>
              <a:grpSpLocks/>
            </p:cNvGrpSpPr>
            <p:nvPr/>
          </p:nvGrpSpPr>
          <p:grpSpPr bwMode="auto">
            <a:xfrm>
              <a:off x="3552" y="1728"/>
              <a:ext cx="768" cy="384"/>
              <a:chOff x="1824" y="3408"/>
              <a:chExt cx="768" cy="384"/>
            </a:xfrm>
          </p:grpSpPr>
          <p:sp>
            <p:nvSpPr>
              <p:cNvPr id="31781" name="Oval 12"/>
              <p:cNvSpPr>
                <a:spLocks noChangeArrowheads="1"/>
              </p:cNvSpPr>
              <p:nvPr/>
            </p:nvSpPr>
            <p:spPr bwMode="auto">
              <a:xfrm>
                <a:off x="1824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2" name="Text Box 13"/>
              <p:cNvSpPr txBox="1">
                <a:spLocks noChangeArrowheads="1"/>
              </p:cNvSpPr>
              <p:nvPr/>
            </p:nvSpPr>
            <p:spPr bwMode="auto">
              <a:xfrm>
                <a:off x="2148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sp>
          <p:nvSpPr>
            <p:cNvPr id="31778" name="Line 14"/>
            <p:cNvSpPr>
              <a:spLocks noChangeShapeType="1"/>
            </p:cNvSpPr>
            <p:nvPr/>
          </p:nvSpPr>
          <p:spPr bwMode="auto">
            <a:xfrm flipH="1">
              <a:off x="3983" y="1440"/>
              <a:ext cx="57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Line 15"/>
            <p:cNvSpPr>
              <a:spLocks noChangeShapeType="1"/>
            </p:cNvSpPr>
            <p:nvPr/>
          </p:nvSpPr>
          <p:spPr bwMode="auto">
            <a:xfrm>
              <a:off x="4560" y="1440"/>
              <a:ext cx="52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Line 16"/>
            <p:cNvSpPr>
              <a:spLocks noChangeShapeType="1"/>
            </p:cNvSpPr>
            <p:nvPr/>
          </p:nvSpPr>
          <p:spPr bwMode="auto">
            <a:xfrm>
              <a:off x="4320" y="1920"/>
              <a:ext cx="48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9" name="Rectangle 18"/>
          <p:cNvSpPr>
            <a:spLocks noChangeArrowheads="1"/>
          </p:cNvSpPr>
          <p:nvPr/>
        </p:nvSpPr>
        <p:spPr bwMode="auto">
          <a:xfrm>
            <a:off x="8001000" y="2667000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1750" name="Rectangle 19"/>
          <p:cNvSpPr>
            <a:spLocks noChangeArrowheads="1"/>
          </p:cNvSpPr>
          <p:nvPr/>
        </p:nvSpPr>
        <p:spPr bwMode="auto">
          <a:xfrm>
            <a:off x="8305800" y="26670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1751" name="Rectangle 21"/>
          <p:cNvSpPr>
            <a:spLocks noChangeArrowheads="1"/>
          </p:cNvSpPr>
          <p:nvPr/>
        </p:nvSpPr>
        <p:spPr bwMode="auto">
          <a:xfrm>
            <a:off x="9982200" y="2667000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1752" name="Rectangle 22"/>
          <p:cNvSpPr>
            <a:spLocks noChangeArrowheads="1"/>
          </p:cNvSpPr>
          <p:nvPr/>
        </p:nvSpPr>
        <p:spPr bwMode="auto">
          <a:xfrm>
            <a:off x="8686800" y="1676400"/>
            <a:ext cx="8382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1753" name="Rectangle 23"/>
          <p:cNvSpPr>
            <a:spLocks noChangeArrowheads="1"/>
          </p:cNvSpPr>
          <p:nvPr/>
        </p:nvSpPr>
        <p:spPr bwMode="auto">
          <a:xfrm>
            <a:off x="10287000" y="26670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grpSp>
        <p:nvGrpSpPr>
          <p:cNvPr id="31754" name="Group 24"/>
          <p:cNvGrpSpPr>
            <a:grpSpLocks/>
          </p:cNvGrpSpPr>
          <p:nvPr/>
        </p:nvGrpSpPr>
        <p:grpSpPr bwMode="auto">
          <a:xfrm>
            <a:off x="7543800" y="3581400"/>
            <a:ext cx="3124200" cy="1524000"/>
            <a:chOff x="3552" y="1056"/>
            <a:chExt cx="2016" cy="1056"/>
          </a:xfrm>
        </p:grpSpPr>
        <p:grpSp>
          <p:nvGrpSpPr>
            <p:cNvPr id="31763" name="Group 25"/>
            <p:cNvGrpSpPr>
              <a:grpSpLocks/>
            </p:cNvGrpSpPr>
            <p:nvPr/>
          </p:nvGrpSpPr>
          <p:grpSpPr bwMode="auto">
            <a:xfrm>
              <a:off x="4176" y="1056"/>
              <a:ext cx="768" cy="384"/>
              <a:chOff x="2448" y="2736"/>
              <a:chExt cx="768" cy="384"/>
            </a:xfrm>
          </p:grpSpPr>
          <p:sp>
            <p:nvSpPr>
              <p:cNvPr id="31773" name="Oval 26"/>
              <p:cNvSpPr>
                <a:spLocks noChangeArrowheads="1"/>
              </p:cNvSpPr>
              <p:nvPr/>
            </p:nvSpPr>
            <p:spPr bwMode="auto">
              <a:xfrm>
                <a:off x="2448" y="2736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4" name="Text Box 27"/>
              <p:cNvSpPr txBox="1">
                <a:spLocks noChangeArrowheads="1"/>
              </p:cNvSpPr>
              <p:nvPr/>
            </p:nvSpPr>
            <p:spPr bwMode="auto">
              <a:xfrm>
                <a:off x="2772" y="2800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64" name="Group 28"/>
            <p:cNvGrpSpPr>
              <a:grpSpLocks/>
            </p:cNvGrpSpPr>
            <p:nvPr/>
          </p:nvGrpSpPr>
          <p:grpSpPr bwMode="auto">
            <a:xfrm>
              <a:off x="4800" y="1728"/>
              <a:ext cx="768" cy="384"/>
              <a:chOff x="3072" y="3408"/>
              <a:chExt cx="768" cy="384"/>
            </a:xfrm>
          </p:grpSpPr>
          <p:sp>
            <p:nvSpPr>
              <p:cNvPr id="31771" name="Oval 29"/>
              <p:cNvSpPr>
                <a:spLocks noChangeArrowheads="1"/>
              </p:cNvSpPr>
              <p:nvPr/>
            </p:nvSpPr>
            <p:spPr bwMode="auto">
              <a:xfrm>
                <a:off x="3072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Text Box 30"/>
              <p:cNvSpPr txBox="1">
                <a:spLocks noChangeArrowheads="1"/>
              </p:cNvSpPr>
              <p:nvPr/>
            </p:nvSpPr>
            <p:spPr bwMode="auto">
              <a:xfrm>
                <a:off x="3396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65" name="Group 31"/>
            <p:cNvGrpSpPr>
              <a:grpSpLocks/>
            </p:cNvGrpSpPr>
            <p:nvPr/>
          </p:nvGrpSpPr>
          <p:grpSpPr bwMode="auto">
            <a:xfrm>
              <a:off x="3552" y="1728"/>
              <a:ext cx="768" cy="384"/>
              <a:chOff x="1824" y="3408"/>
              <a:chExt cx="768" cy="384"/>
            </a:xfrm>
          </p:grpSpPr>
          <p:sp>
            <p:nvSpPr>
              <p:cNvPr id="31769" name="Oval 32"/>
              <p:cNvSpPr>
                <a:spLocks noChangeArrowheads="1"/>
              </p:cNvSpPr>
              <p:nvPr/>
            </p:nvSpPr>
            <p:spPr bwMode="auto">
              <a:xfrm>
                <a:off x="1824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0" name="Text Box 33"/>
              <p:cNvSpPr txBox="1">
                <a:spLocks noChangeArrowheads="1"/>
              </p:cNvSpPr>
              <p:nvPr/>
            </p:nvSpPr>
            <p:spPr bwMode="auto">
              <a:xfrm>
                <a:off x="2148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sp>
          <p:nvSpPr>
            <p:cNvPr id="31766" name="Line 34"/>
            <p:cNvSpPr>
              <a:spLocks noChangeShapeType="1"/>
            </p:cNvSpPr>
            <p:nvPr/>
          </p:nvSpPr>
          <p:spPr bwMode="auto">
            <a:xfrm flipH="1">
              <a:off x="3983" y="1440"/>
              <a:ext cx="57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35"/>
            <p:cNvSpPr>
              <a:spLocks noChangeShapeType="1"/>
            </p:cNvSpPr>
            <p:nvPr/>
          </p:nvSpPr>
          <p:spPr bwMode="auto">
            <a:xfrm>
              <a:off x="4560" y="1440"/>
              <a:ext cx="52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Line 36"/>
            <p:cNvSpPr>
              <a:spLocks noChangeShapeType="1"/>
            </p:cNvSpPr>
            <p:nvPr/>
          </p:nvSpPr>
          <p:spPr bwMode="auto">
            <a:xfrm>
              <a:off x="4320" y="1920"/>
              <a:ext cx="48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5" name="Rectangle 37"/>
          <p:cNvSpPr>
            <a:spLocks noChangeArrowheads="1"/>
          </p:cNvSpPr>
          <p:nvPr/>
        </p:nvSpPr>
        <p:spPr bwMode="auto">
          <a:xfrm>
            <a:off x="7696200" y="47244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1756" name="Rectangle 40"/>
          <p:cNvSpPr>
            <a:spLocks noChangeArrowheads="1"/>
          </p:cNvSpPr>
          <p:nvPr/>
        </p:nvSpPr>
        <p:spPr bwMode="auto">
          <a:xfrm>
            <a:off x="9677400" y="47244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1757" name="Rectangle 43"/>
          <p:cNvSpPr>
            <a:spLocks noChangeArrowheads="1"/>
          </p:cNvSpPr>
          <p:nvPr/>
        </p:nvSpPr>
        <p:spPr bwMode="auto">
          <a:xfrm>
            <a:off x="8686800" y="37338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1758" name="Rectangle 45"/>
          <p:cNvSpPr>
            <a:spLocks noChangeArrowheads="1"/>
          </p:cNvSpPr>
          <p:nvPr/>
        </p:nvSpPr>
        <p:spPr bwMode="auto">
          <a:xfrm>
            <a:off x="9296400" y="37338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1759" name="Rectangle 46"/>
          <p:cNvSpPr>
            <a:spLocks noChangeArrowheads="1"/>
          </p:cNvSpPr>
          <p:nvPr/>
        </p:nvSpPr>
        <p:spPr bwMode="auto">
          <a:xfrm>
            <a:off x="8305800" y="47244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1760" name="Rectangle 47"/>
          <p:cNvSpPr>
            <a:spLocks noChangeArrowheads="1"/>
          </p:cNvSpPr>
          <p:nvPr/>
        </p:nvSpPr>
        <p:spPr bwMode="auto">
          <a:xfrm>
            <a:off x="10287000" y="47244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42" name="TextBox 19"/>
          <p:cNvSpPr txBox="1">
            <a:spLocks noChangeArrowheads="1"/>
          </p:cNvSpPr>
          <p:nvPr/>
        </p:nvSpPr>
        <p:spPr bwMode="auto">
          <a:xfrm>
            <a:off x="8382000" y="6477001"/>
            <a:ext cx="3652896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coloring -- arc consistency]</a:t>
            </a:r>
          </a:p>
        </p:txBody>
      </p:sp>
      <p:sp>
        <p:nvSpPr>
          <p:cNvPr id="43" name="TextBox 19"/>
          <p:cNvSpPr txBox="1">
            <a:spLocks noChangeArrowheads="1"/>
          </p:cNvSpPr>
          <p:nvPr/>
        </p:nvSpPr>
        <p:spPr bwMode="auto">
          <a:xfrm>
            <a:off x="8382000" y="6172200"/>
            <a:ext cx="3843716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coloring -- forward checking]</a:t>
            </a:r>
          </a:p>
        </p:txBody>
      </p:sp>
      <p:sp>
        <p:nvSpPr>
          <p:cNvPr id="44" name="Freeform 17"/>
          <p:cNvSpPr>
            <a:spLocks/>
          </p:cNvSpPr>
          <p:nvPr/>
        </p:nvSpPr>
        <p:spPr bwMode="auto">
          <a:xfrm rot="19921456">
            <a:off x="8363538" y="2330851"/>
            <a:ext cx="875716" cy="139435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rgbClr val="DB4210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>
              <a:solidFill>
                <a:srgbClr val="DB4210"/>
              </a:solidFill>
            </a:endParaRPr>
          </a:p>
        </p:txBody>
      </p:sp>
      <p:sp>
        <p:nvSpPr>
          <p:cNvPr id="45" name="Freeform 17"/>
          <p:cNvSpPr>
            <a:spLocks/>
          </p:cNvSpPr>
          <p:nvPr/>
        </p:nvSpPr>
        <p:spPr bwMode="auto">
          <a:xfrm rot="8645891">
            <a:off x="7856474" y="2090014"/>
            <a:ext cx="875716" cy="139435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rgbClr val="DB4210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>
              <a:solidFill>
                <a:srgbClr val="DB421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1600200"/>
            <a:ext cx="933641" cy="990600"/>
          </a:xfrm>
          <a:prstGeom prst="rect">
            <a:avLst/>
          </a:prstGeom>
        </p:spPr>
      </p:pic>
      <p:sp>
        <p:nvSpPr>
          <p:cNvPr id="47" name="Freeform 17"/>
          <p:cNvSpPr>
            <a:spLocks/>
          </p:cNvSpPr>
          <p:nvPr/>
        </p:nvSpPr>
        <p:spPr bwMode="auto">
          <a:xfrm rot="10591576">
            <a:off x="8690220" y="2617201"/>
            <a:ext cx="875716" cy="139435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rgbClr val="DB4210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>
              <a:solidFill>
                <a:srgbClr val="DB421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3810000"/>
            <a:ext cx="685800" cy="685800"/>
          </a:xfrm>
          <a:prstGeom prst="rect">
            <a:avLst/>
          </a:prstGeom>
        </p:spPr>
      </p:pic>
      <p:sp>
        <p:nvSpPr>
          <p:cNvPr id="49" name="Freeform 17"/>
          <p:cNvSpPr>
            <a:spLocks/>
          </p:cNvSpPr>
          <p:nvPr/>
        </p:nvSpPr>
        <p:spPr bwMode="auto">
          <a:xfrm rot="19921456">
            <a:off x="8287339" y="4388251"/>
            <a:ext cx="875716" cy="139435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rgbClr val="DB4210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>
              <a:solidFill>
                <a:srgbClr val="DB42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52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</a:t>
            </a:r>
            <a:r>
              <a:rPr lang="zh-CN" altLang="en-US" dirty="0" smtClean="0"/>
              <a:t>排序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0602" y="1371982"/>
            <a:ext cx="10218735" cy="4904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95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58000" y="3937001"/>
            <a:ext cx="5301081" cy="2539999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Ordering: Minimum Remaining </a:t>
            </a:r>
            <a:r>
              <a:rPr lang="en-US" dirty="0" smtClean="0"/>
              <a:t>Values        </a:t>
            </a:r>
            <a:r>
              <a:rPr lang="zh-CN" altLang="en-US" sz="3200" dirty="0" smtClean="0"/>
              <a:t>排序：最小剩余值</a:t>
            </a:r>
            <a:endParaRPr lang="en-US" sz="3200" dirty="0"/>
          </a:p>
        </p:txBody>
      </p:sp>
      <p:sp>
        <p:nvSpPr>
          <p:cNvPr id="923651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1430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Variable Ordering: Minimum remaining values (MRV</a:t>
            </a:r>
            <a:r>
              <a:rPr lang="en-US" sz="2800" dirty="0" smtClean="0"/>
              <a:t>):</a:t>
            </a:r>
          </a:p>
          <a:p>
            <a:pPr lvl="1" eaLnBrk="1" hangingPunct="1"/>
            <a:r>
              <a:rPr lang="en-US" sz="2400" dirty="0" smtClean="0"/>
              <a:t>Choose the variable with the fewest legal left values in its domain</a:t>
            </a:r>
            <a:r>
              <a:rPr lang="zh-CN" altLang="en-US" sz="2400" dirty="0" smtClean="0"/>
              <a:t>选择值域内所剩合法值最少的变量</a:t>
            </a:r>
            <a:endParaRPr lang="en-US" sz="2400" dirty="0" smtClean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 smtClean="0">
                <a:solidFill>
                  <a:srgbClr val="008000"/>
                </a:solidFill>
              </a:rPr>
              <a:t>Why </a:t>
            </a:r>
            <a:r>
              <a:rPr lang="en-US" sz="2800" dirty="0">
                <a:solidFill>
                  <a:srgbClr val="008000"/>
                </a:solidFill>
              </a:rPr>
              <a:t>min rather than max</a:t>
            </a:r>
            <a:r>
              <a:rPr lang="en-US" sz="2800" dirty="0" smtClean="0">
                <a:solidFill>
                  <a:srgbClr val="008000"/>
                </a:solidFill>
              </a:rPr>
              <a:t>?                                           </a:t>
            </a:r>
            <a:r>
              <a:rPr lang="zh-CN" altLang="en-US" sz="2800" dirty="0" smtClean="0">
                <a:solidFill>
                  <a:srgbClr val="008000"/>
                </a:solidFill>
              </a:rPr>
              <a:t>为什么最小剩余值</a:t>
            </a:r>
            <a:endParaRPr lang="en-US" sz="2800" dirty="0">
              <a:solidFill>
                <a:srgbClr val="008000"/>
              </a:solidFill>
            </a:endParaRPr>
          </a:p>
          <a:p>
            <a:pPr eaLnBrk="1" hangingPunct="1"/>
            <a:r>
              <a:rPr lang="en-US" sz="2800" dirty="0"/>
              <a:t>Also called “most constrained variable</a:t>
            </a:r>
            <a:r>
              <a:rPr lang="en-US" sz="2800" dirty="0" smtClean="0"/>
              <a:t>”                                         </a:t>
            </a:r>
            <a:r>
              <a:rPr lang="zh-CN" altLang="en-US" sz="2800" dirty="0" smtClean="0"/>
              <a:t>最受约束变量</a:t>
            </a:r>
            <a:endParaRPr lang="en-US" sz="2800" dirty="0"/>
          </a:p>
          <a:p>
            <a:pPr eaLnBrk="1" hangingPunct="1"/>
            <a:r>
              <a:rPr lang="en-US" sz="2800" dirty="0" smtClean="0"/>
              <a:t>“</a:t>
            </a:r>
            <a:r>
              <a:rPr lang="en-US" sz="2800" dirty="0"/>
              <a:t>Fail-fast” </a:t>
            </a:r>
            <a:r>
              <a:rPr lang="en-US" sz="2800" dirty="0" smtClean="0"/>
              <a:t>ordering </a:t>
            </a:r>
            <a:r>
              <a:rPr lang="zh-CN" altLang="en-US" sz="2800" dirty="0" smtClean="0"/>
              <a:t>快速失败排序</a:t>
            </a:r>
            <a:endParaRPr lang="en-US" sz="2800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" t="2130"/>
          <a:stretch>
            <a:fillRect/>
          </a:stretch>
        </p:blipFill>
        <p:spPr bwMode="auto">
          <a:xfrm>
            <a:off x="1970741" y="2672975"/>
            <a:ext cx="8435323" cy="144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06800" y="2641599"/>
            <a:ext cx="22098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16600" y="2565399"/>
            <a:ext cx="22860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02600" y="2489198"/>
            <a:ext cx="2286000" cy="1625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7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90484" y="4419600"/>
            <a:ext cx="4772915" cy="2285998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Ordering: Least Constraining </a:t>
            </a:r>
            <a:r>
              <a:rPr lang="en-US" dirty="0" smtClean="0"/>
              <a:t>Value         </a:t>
            </a:r>
            <a:r>
              <a:rPr lang="zh-CN" altLang="en-US" sz="2800" dirty="0" smtClean="0"/>
              <a:t>排序：最少约束值</a:t>
            </a:r>
            <a:endParaRPr lang="en-US" sz="2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391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Value Ordering: Least Constraining </a:t>
            </a:r>
            <a:r>
              <a:rPr lang="en-US" sz="2800" dirty="0" smtClean="0"/>
              <a:t>Value</a:t>
            </a:r>
            <a:r>
              <a:rPr lang="zh-CN" altLang="en-US" sz="2800" dirty="0" smtClean="0"/>
              <a:t>值排序：最少约束值排序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Given a choice of variable, choose the </a:t>
            </a:r>
            <a:r>
              <a:rPr lang="en-US" sz="2400" i="1" dirty="0"/>
              <a:t>least constraining </a:t>
            </a:r>
            <a:r>
              <a:rPr lang="en-US" sz="2400" i="1" dirty="0" smtClean="0"/>
              <a:t>value</a:t>
            </a:r>
            <a:r>
              <a:rPr lang="zh-CN" altLang="en-US" sz="2400" i="1" dirty="0" smtClean="0"/>
              <a:t>优先选择最少约束值</a:t>
            </a:r>
            <a:endParaRPr lang="en-US" sz="2400" i="1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I.e., the one that rules out the fewest values in the remaining </a:t>
            </a:r>
            <a:r>
              <a:rPr lang="en-US" sz="2400" dirty="0" smtClean="0"/>
              <a:t>variables</a:t>
            </a:r>
            <a:r>
              <a:rPr lang="zh-CN" altLang="en-US" sz="2400" dirty="0" smtClean="0"/>
              <a:t>删除约束最少的值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Note that it may take some computation to determine this!  (E.g., rerunning filtering</a:t>
            </a:r>
            <a:r>
              <a:rPr lang="en-US" sz="2400" dirty="0" smtClean="0"/>
              <a:t>) </a:t>
            </a:r>
            <a:r>
              <a:rPr lang="zh-CN" altLang="en-US" sz="2400" dirty="0" smtClean="0"/>
              <a:t>需要些时间计算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Why least rather than most?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Combining these ordering ideas makes</a:t>
            </a:r>
          </a:p>
          <a:p>
            <a:pPr>
              <a:lnSpc>
                <a:spcPct val="90000"/>
              </a:lnSpc>
              <a:spcBef>
                <a:spcPts val="272"/>
              </a:spcBef>
              <a:buNone/>
            </a:pPr>
            <a:r>
              <a:rPr lang="en-US" sz="2800" dirty="0"/>
              <a:t>	1000 queens feasible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" t="900"/>
          <a:stretch>
            <a:fillRect/>
          </a:stretch>
        </p:blipFill>
        <p:spPr bwMode="auto">
          <a:xfrm>
            <a:off x="7655860" y="1470212"/>
            <a:ext cx="3621741" cy="246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839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2438400"/>
            <a:ext cx="6170351" cy="2742992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Summary: </a:t>
            </a:r>
            <a:r>
              <a:rPr lang="en-US" dirty="0" smtClean="0"/>
              <a:t>CSPs </a:t>
            </a:r>
            <a:r>
              <a:rPr lang="zh-CN" altLang="en-US" dirty="0" smtClean="0"/>
              <a:t>总结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9296400" cy="45259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sz="2800" dirty="0"/>
              <a:t>CSPs are a special kind of search problem:</a:t>
            </a:r>
          </a:p>
          <a:p>
            <a:pPr lvl="1"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States are partial </a:t>
            </a:r>
            <a:r>
              <a:rPr lang="en-US" dirty="0" smtClean="0"/>
              <a:t>assignments</a:t>
            </a:r>
            <a:r>
              <a:rPr lang="zh-CN" altLang="en-US" dirty="0" smtClean="0"/>
              <a:t>状态是部分分配</a:t>
            </a:r>
            <a:endParaRPr lang="en-US" dirty="0"/>
          </a:p>
          <a:p>
            <a:pPr lvl="1"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Goal test defined by constraints</a:t>
            </a:r>
          </a:p>
          <a:p>
            <a:pPr lvl="6">
              <a:spcBef>
                <a:spcPct val="0"/>
              </a:spcBef>
              <a:spcAft>
                <a:spcPts val="0"/>
              </a:spcAft>
            </a:pPr>
            <a:endParaRPr lang="en-US" sz="1200" dirty="0"/>
          </a:p>
          <a:p>
            <a:pPr>
              <a:spcAft>
                <a:spcPts val="0"/>
              </a:spcAft>
            </a:pPr>
            <a:r>
              <a:rPr lang="en-US" sz="2800" dirty="0"/>
              <a:t>Basic solution: backtracking search</a:t>
            </a:r>
          </a:p>
          <a:p>
            <a:pPr lvl="2">
              <a:spcAft>
                <a:spcPts val="0"/>
              </a:spcAft>
            </a:pPr>
            <a:endParaRPr lang="en-US" sz="1500" dirty="0"/>
          </a:p>
          <a:p>
            <a:pPr>
              <a:spcAft>
                <a:spcPts val="0"/>
              </a:spcAft>
            </a:pPr>
            <a:r>
              <a:rPr lang="en-US" sz="2800" dirty="0"/>
              <a:t>Speed-ups</a:t>
            </a:r>
            <a:r>
              <a:rPr lang="en-US" sz="2800" dirty="0" smtClean="0"/>
              <a:t>: </a:t>
            </a:r>
            <a:r>
              <a:rPr lang="zh-CN" altLang="en-US" sz="2800" dirty="0" smtClean="0"/>
              <a:t>性能提升方法</a:t>
            </a:r>
            <a:endParaRPr lang="en-US" sz="2800" dirty="0"/>
          </a:p>
          <a:p>
            <a:pPr lvl="1">
              <a:spcBef>
                <a:spcPts val="176"/>
              </a:spcBef>
              <a:spcAft>
                <a:spcPts val="0"/>
              </a:spcAft>
            </a:pPr>
            <a:r>
              <a:rPr lang="en-US" sz="2400" dirty="0" smtClean="0"/>
              <a:t>Ordering</a:t>
            </a:r>
            <a:r>
              <a:rPr lang="zh-CN" altLang="en-US" sz="2400" dirty="0" smtClean="0"/>
              <a:t>变量排序</a:t>
            </a:r>
            <a:endParaRPr lang="en-US" sz="2400" dirty="0"/>
          </a:p>
          <a:p>
            <a:pPr lvl="1">
              <a:spcBef>
                <a:spcPts val="176"/>
              </a:spcBef>
              <a:spcAft>
                <a:spcPts val="0"/>
              </a:spcAft>
            </a:pPr>
            <a:r>
              <a:rPr lang="en-US" sz="2400" dirty="0" smtClean="0"/>
              <a:t>Filtering </a:t>
            </a:r>
            <a:r>
              <a:rPr lang="zh-CN" altLang="en-US" sz="2400" dirty="0" smtClean="0"/>
              <a:t>过滤</a:t>
            </a:r>
            <a:endParaRPr lang="en-US" sz="2400" dirty="0"/>
          </a:p>
          <a:p>
            <a:pPr lvl="1">
              <a:spcBef>
                <a:spcPts val="176"/>
              </a:spcBef>
              <a:spcAft>
                <a:spcPts val="0"/>
              </a:spcAft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973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Local </a:t>
            </a:r>
            <a:r>
              <a:rPr lang="en-US" dirty="0" smtClean="0"/>
              <a:t>Search</a:t>
            </a:r>
            <a:r>
              <a:rPr lang="zh-CN" altLang="en-US" dirty="0" smtClean="0"/>
              <a:t>局部搜索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Tree search keeps unexplored alternatives on the fringe (ensures completeness</a:t>
            </a:r>
            <a:r>
              <a:rPr lang="en-US" sz="2400" dirty="0" smtClean="0"/>
              <a:t>) </a:t>
            </a:r>
            <a:r>
              <a:rPr lang="zh-CN" altLang="en-US" sz="2400" dirty="0" smtClean="0"/>
              <a:t>基于树的搜索将未探索解放在队列中，确保完备性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Local search: improve a single option until you can’t make it better (no fringe</a:t>
            </a:r>
            <a:r>
              <a:rPr lang="en-US" sz="2400" dirty="0" smtClean="0"/>
              <a:t>!)</a:t>
            </a:r>
            <a:r>
              <a:rPr lang="zh-CN" altLang="en-US" sz="2400" dirty="0" smtClean="0"/>
              <a:t>局部搜索逐步改进，直到不能再改进为止，但无队列。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New successor function: local </a:t>
            </a:r>
            <a:r>
              <a:rPr lang="en-US" sz="2400" dirty="0" smtClean="0"/>
              <a:t>changes                                    </a:t>
            </a:r>
            <a:r>
              <a:rPr lang="zh-CN" altLang="en-US" sz="2400" dirty="0" smtClean="0"/>
              <a:t>新的后继函数：局部变化</a:t>
            </a:r>
            <a:r>
              <a:rPr lang="en-US" sz="2400" dirty="0" smtClean="0"/>
              <a:t> 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Generally </a:t>
            </a:r>
            <a:r>
              <a:rPr lang="en-US" sz="2400" dirty="0"/>
              <a:t>much faster and more memory efficient (but incomplete and suboptimal</a:t>
            </a:r>
            <a:r>
              <a:rPr lang="en-US" sz="2400" dirty="0" smtClean="0"/>
              <a:t>) </a:t>
            </a:r>
            <a:r>
              <a:rPr lang="zh-CN" altLang="en-US" sz="2400" dirty="0" smtClean="0"/>
              <a:t>通常比较快而且内存消耗较少，但不完备且只能得到次优解</a:t>
            </a:r>
            <a:endParaRPr lang="en-US" sz="2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7543800" y="3492165"/>
            <a:ext cx="3886200" cy="1994235"/>
            <a:chOff x="1981200" y="2209800"/>
            <a:chExt cx="5791200" cy="2971800"/>
          </a:xfrm>
        </p:grpSpPr>
        <p:sp>
          <p:nvSpPr>
            <p:cNvPr id="6" name="Oval 5"/>
            <p:cNvSpPr/>
            <p:nvPr/>
          </p:nvSpPr>
          <p:spPr>
            <a:xfrm>
              <a:off x="1981200" y="3429000"/>
              <a:ext cx="609600" cy="6096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200400" y="3429000"/>
              <a:ext cx="609600" cy="6096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6" idx="6"/>
              <a:endCxn id="7" idx="2"/>
            </p:cNvCxnSpPr>
            <p:nvPr/>
          </p:nvCxnSpPr>
          <p:spPr>
            <a:xfrm>
              <a:off x="2590800" y="3733800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2819400" y="3352800"/>
              <a:ext cx="178307" cy="254507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5943600" y="3048000"/>
              <a:ext cx="609600" cy="6096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162800" y="3048000"/>
              <a:ext cx="609600" cy="609600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3" idx="6"/>
              <a:endCxn id="14" idx="2"/>
            </p:cNvCxnSpPr>
            <p:nvPr/>
          </p:nvCxnSpPr>
          <p:spPr>
            <a:xfrm>
              <a:off x="6553200" y="3352800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6781800" y="2971800"/>
              <a:ext cx="178307" cy="254507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5943600" y="3810000"/>
              <a:ext cx="609600" cy="609600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162800" y="3810000"/>
              <a:ext cx="609600" cy="6096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7" idx="6"/>
              <a:endCxn id="18" idx="2"/>
            </p:cNvCxnSpPr>
            <p:nvPr/>
          </p:nvCxnSpPr>
          <p:spPr>
            <a:xfrm>
              <a:off x="6553200" y="4114800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6781800" y="3733800"/>
              <a:ext cx="178307" cy="254507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5943600" y="4572000"/>
              <a:ext cx="609600" cy="609600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162800" y="4572000"/>
              <a:ext cx="609600" cy="6096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1" idx="6"/>
              <a:endCxn id="22" idx="2"/>
            </p:cNvCxnSpPr>
            <p:nvPr/>
          </p:nvCxnSpPr>
          <p:spPr>
            <a:xfrm>
              <a:off x="6553200" y="4876800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6781800" y="4495800"/>
              <a:ext cx="178307" cy="254507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/>
            <p:nvPr/>
          </p:nvCxnSpPr>
          <p:spPr>
            <a:xfrm flipV="1">
              <a:off x="4114800" y="3352800"/>
              <a:ext cx="152400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114800" y="2590800"/>
              <a:ext cx="1524000" cy="1143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114800" y="3733800"/>
              <a:ext cx="1524000" cy="1143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5943600" y="2286000"/>
              <a:ext cx="609600" cy="6096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162800" y="2286000"/>
              <a:ext cx="609600" cy="609600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3" idx="6"/>
              <a:endCxn id="34" idx="2"/>
            </p:cNvCxnSpPr>
            <p:nvPr/>
          </p:nvCxnSpPr>
          <p:spPr>
            <a:xfrm>
              <a:off x="6553200" y="2590800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6781800" y="2209800"/>
              <a:ext cx="178307" cy="254507"/>
            </a:xfrm>
            <a:prstGeom prst="rect">
              <a:avLst/>
            </a:prstGeom>
          </p:spPr>
        </p:pic>
        <p:cxnSp>
          <p:nvCxnSpPr>
            <p:cNvPr id="42" name="Straight Arrow Connector 41"/>
            <p:cNvCxnSpPr/>
            <p:nvPr/>
          </p:nvCxnSpPr>
          <p:spPr>
            <a:xfrm>
              <a:off x="4114800" y="3733800"/>
              <a:ext cx="152400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88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2" y="1677139"/>
            <a:ext cx="7542655" cy="4714159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Hill </a:t>
            </a:r>
            <a:r>
              <a:rPr lang="en-US" dirty="0" smtClean="0"/>
              <a:t>Climbing  </a:t>
            </a:r>
            <a:r>
              <a:rPr lang="zh-CN" altLang="en-US" dirty="0" smtClean="0"/>
              <a:t>爬山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Simple, general idea</a:t>
            </a:r>
            <a:r>
              <a:rPr lang="en-US" sz="2800" dirty="0" smtClean="0"/>
              <a:t>: </a:t>
            </a:r>
            <a:r>
              <a:rPr lang="zh-CN" altLang="en-US" sz="2800" dirty="0" smtClean="0"/>
              <a:t>主要思想</a:t>
            </a: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Start </a:t>
            </a:r>
            <a:r>
              <a:rPr lang="en-US" sz="2400" dirty="0" smtClean="0"/>
              <a:t>wherever</a:t>
            </a:r>
            <a:r>
              <a:rPr lang="zh-CN" altLang="en-US" sz="2400" dirty="0" smtClean="0"/>
              <a:t>从任何地方开始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Repeat: move to the best neighboring </a:t>
            </a:r>
            <a:r>
              <a:rPr lang="en-US" sz="2400" dirty="0" smtClean="0"/>
              <a:t>state     </a:t>
            </a:r>
            <a:r>
              <a:rPr lang="zh-CN" altLang="en-US" sz="2400" dirty="0" smtClean="0"/>
              <a:t>重复：移动到最好邻近状态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no neighbors better than current, </a:t>
            </a:r>
            <a:r>
              <a:rPr lang="en-US" sz="2400" dirty="0" smtClean="0"/>
              <a:t>quit     </a:t>
            </a:r>
            <a:r>
              <a:rPr lang="zh-CN" altLang="en-US" sz="2400" dirty="0" smtClean="0"/>
              <a:t>如果没有邻居比当前状态更好，停止。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19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What’s bad about this approach</a:t>
            </a:r>
            <a:r>
              <a:rPr lang="en-US" sz="2800" dirty="0" smtClean="0"/>
              <a:t>?                       </a:t>
            </a:r>
            <a:r>
              <a:rPr lang="zh-CN" altLang="en-US" sz="2800" dirty="0" smtClean="0"/>
              <a:t>不足之处？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19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What’s good about it</a:t>
            </a:r>
            <a:r>
              <a:rPr lang="en-US" sz="2800" dirty="0" smtClean="0"/>
              <a:t>?                        </a:t>
            </a:r>
            <a:r>
              <a:rPr lang="zh-CN" altLang="en-US" sz="2800" dirty="0" smtClean="0"/>
              <a:t>优势在于？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079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Hill Climbing </a:t>
            </a:r>
            <a:r>
              <a:rPr lang="en-US" dirty="0" smtClean="0"/>
              <a:t>Diagram</a:t>
            </a:r>
            <a:r>
              <a:rPr lang="zh-CN" altLang="en-US" dirty="0" smtClean="0"/>
              <a:t>爬山</a:t>
            </a:r>
            <a:endParaRPr lang="en-US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1"/>
            <a:ext cx="9601200" cy="521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45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Constraint Satisfaction Problems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010402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Standard search </a:t>
            </a:r>
            <a:r>
              <a:rPr lang="en-US" sz="2000" dirty="0" smtClean="0"/>
              <a:t>problems</a:t>
            </a:r>
            <a:r>
              <a:rPr lang="zh-CN" altLang="en-US" sz="2000" dirty="0" smtClean="0"/>
              <a:t>标准搜索问题中</a:t>
            </a:r>
            <a:r>
              <a:rPr lang="en-US" sz="2000" dirty="0" smtClean="0"/>
              <a:t>: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1900" dirty="0"/>
              <a:t>State is a “black box”: arbitrary data </a:t>
            </a:r>
            <a:r>
              <a:rPr lang="en-US" sz="1900" dirty="0" smtClean="0"/>
              <a:t>structure </a:t>
            </a:r>
            <a:r>
              <a:rPr lang="zh-CN" altLang="en-US" sz="1900" dirty="0" smtClean="0"/>
              <a:t>状态是黑盒子，可以是任意数据结构</a:t>
            </a:r>
            <a:endParaRPr lang="en-US" sz="1900" dirty="0"/>
          </a:p>
          <a:p>
            <a:pPr lvl="1" eaLnBrk="1" hangingPunct="1">
              <a:lnSpc>
                <a:spcPct val="80000"/>
              </a:lnSpc>
            </a:pPr>
            <a:r>
              <a:rPr lang="en-US" sz="1900" dirty="0"/>
              <a:t>Goal test can be any function over </a:t>
            </a:r>
            <a:r>
              <a:rPr lang="en-US" sz="1900" dirty="0" smtClean="0"/>
              <a:t>states </a:t>
            </a:r>
            <a:r>
              <a:rPr lang="zh-CN" altLang="en-US" sz="1900" dirty="0" smtClean="0"/>
              <a:t>目标测试可以是状态的任意函数</a:t>
            </a:r>
            <a:endParaRPr lang="en-US" sz="1900" dirty="0"/>
          </a:p>
          <a:p>
            <a:pPr lvl="1" eaLnBrk="1" hangingPunct="1">
              <a:lnSpc>
                <a:spcPct val="80000"/>
              </a:lnSpc>
            </a:pPr>
            <a:r>
              <a:rPr lang="en-US" sz="1900" dirty="0"/>
              <a:t>Successor function can also be </a:t>
            </a:r>
            <a:r>
              <a:rPr lang="en-US" sz="1900" dirty="0" smtClean="0"/>
              <a:t>anything </a:t>
            </a:r>
            <a:r>
              <a:rPr lang="zh-CN" altLang="en-US" sz="1900" dirty="0" smtClean="0"/>
              <a:t>转换函数可以是任意形式</a:t>
            </a:r>
            <a:endParaRPr lang="en-US" sz="1900" dirty="0"/>
          </a:p>
          <a:p>
            <a:pPr lvl="1" eaLnBrk="1" hangingPunct="1">
              <a:lnSpc>
                <a:spcPct val="80000"/>
              </a:lnSpc>
            </a:pPr>
            <a:endParaRPr lang="en-US" sz="19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Constraint satisfaction </a:t>
            </a:r>
            <a:r>
              <a:rPr lang="en-US" sz="2000" dirty="0" smtClean="0"/>
              <a:t>problems(CSPs)</a:t>
            </a:r>
            <a:r>
              <a:rPr lang="zh-CN" altLang="en-US" sz="2000" dirty="0" smtClean="0"/>
              <a:t>约束满足问题</a:t>
            </a:r>
            <a:r>
              <a:rPr lang="en-US" sz="2000" dirty="0" smtClean="0"/>
              <a:t>: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1900" dirty="0"/>
              <a:t>A special subset of search </a:t>
            </a:r>
            <a:r>
              <a:rPr lang="en-US" sz="1900" dirty="0" smtClean="0"/>
              <a:t>problems </a:t>
            </a:r>
            <a:r>
              <a:rPr lang="zh-CN" altLang="en-US" sz="1900" dirty="0" smtClean="0"/>
              <a:t>搜索问题的特例</a:t>
            </a:r>
            <a:endParaRPr lang="en-US" sz="1900" dirty="0"/>
          </a:p>
          <a:p>
            <a:pPr lvl="1">
              <a:lnSpc>
                <a:spcPct val="80000"/>
              </a:lnSpc>
            </a:pPr>
            <a:r>
              <a:rPr lang="en-US" sz="1900" dirty="0"/>
              <a:t>State is defined by </a:t>
            </a:r>
            <a:r>
              <a:rPr lang="en-US" sz="1900" dirty="0">
                <a:solidFill>
                  <a:srgbClr val="CC0000"/>
                </a:solidFill>
              </a:rPr>
              <a:t>variables </a:t>
            </a:r>
            <a:r>
              <a:rPr lang="en-US" sz="2000" b="1" i="1" dirty="0">
                <a:solidFill>
                  <a:srgbClr val="CC0000"/>
                </a:solidFill>
                <a:latin typeface="Times New Roman" pitchFamily="18" charset="0"/>
              </a:rPr>
              <a:t>X</a:t>
            </a:r>
            <a:r>
              <a:rPr lang="en-US" sz="2000" b="1" i="1" baseline="-25000" dirty="0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en-US" sz="1900" dirty="0"/>
              <a:t>  with values from a </a:t>
            </a:r>
            <a:r>
              <a:rPr lang="en-US" sz="1900" dirty="0">
                <a:solidFill>
                  <a:srgbClr val="CC0000"/>
                </a:solidFill>
              </a:rPr>
              <a:t>domain </a:t>
            </a:r>
            <a:r>
              <a:rPr lang="en-US" sz="2000" b="1" i="1" dirty="0">
                <a:solidFill>
                  <a:srgbClr val="CC0000"/>
                </a:solidFill>
                <a:latin typeface="Times New Roman" pitchFamily="18" charset="0"/>
              </a:rPr>
              <a:t>D </a:t>
            </a:r>
            <a:r>
              <a:rPr lang="en-US" sz="1900" dirty="0"/>
              <a:t>(sometimes </a:t>
            </a:r>
            <a:r>
              <a:rPr lang="en-US" sz="2000" b="1" i="1" dirty="0">
                <a:latin typeface="Times New Roman" pitchFamily="18" charset="0"/>
              </a:rPr>
              <a:t>D</a:t>
            </a:r>
            <a:r>
              <a:rPr lang="en-US" sz="1900" dirty="0"/>
              <a:t> depends on </a:t>
            </a:r>
            <a:r>
              <a:rPr lang="en-US" sz="2000" b="1" i="1" dirty="0" err="1">
                <a:latin typeface="Times New Roman" pitchFamily="18" charset="0"/>
              </a:rPr>
              <a:t>i</a:t>
            </a:r>
            <a:r>
              <a:rPr lang="en-US" sz="1900" dirty="0" smtClean="0"/>
              <a:t>) </a:t>
            </a:r>
            <a:r>
              <a:rPr lang="zh-CN" altLang="en-US" sz="1900" dirty="0" smtClean="0"/>
              <a:t>状态定义为变量</a:t>
            </a:r>
            <a:r>
              <a:rPr lang="en-US" altLang="zh-CN" sz="1800" b="1" i="1" dirty="0" smtClean="0">
                <a:solidFill>
                  <a:srgbClr val="CC0000"/>
                </a:solidFill>
                <a:latin typeface="Times New Roman" pitchFamily="18" charset="0"/>
              </a:rPr>
              <a:t>X</a:t>
            </a:r>
            <a:r>
              <a:rPr lang="en-US" altLang="zh-CN" sz="1800" b="1" i="1" baseline="-25000" dirty="0" smtClean="0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zh-CN" altLang="en-US" sz="1800" b="1" i="1" baseline="-25000" dirty="0" smtClean="0">
                <a:solidFill>
                  <a:srgbClr val="CC0000"/>
                </a:solidFill>
                <a:latin typeface="Times New Roman" pitchFamily="18" charset="0"/>
              </a:rPr>
              <a:t>，</a:t>
            </a:r>
            <a:r>
              <a:rPr lang="zh-CN" altLang="en-US" sz="1900" dirty="0"/>
              <a:t>值域为</a:t>
            </a:r>
            <a:r>
              <a:rPr lang="en-US" altLang="zh-CN" sz="1900" dirty="0" smtClean="0"/>
              <a:t>D</a:t>
            </a:r>
            <a:r>
              <a:rPr lang="zh-CN" altLang="en-US" sz="1900" dirty="0" smtClean="0"/>
              <a:t>，有时候</a:t>
            </a:r>
            <a:r>
              <a:rPr lang="en-US" altLang="zh-CN" sz="1900" dirty="0" smtClean="0"/>
              <a:t>D</a:t>
            </a:r>
            <a:r>
              <a:rPr lang="zh-CN" altLang="en-US" sz="1900" dirty="0" smtClean="0"/>
              <a:t>取决于</a:t>
            </a:r>
            <a:r>
              <a:rPr lang="en-US" altLang="zh-CN" sz="1900" dirty="0" err="1" smtClean="0"/>
              <a:t>i</a:t>
            </a:r>
            <a:endParaRPr lang="en-US" sz="1900" dirty="0"/>
          </a:p>
          <a:p>
            <a:pPr lvl="1">
              <a:lnSpc>
                <a:spcPct val="80000"/>
              </a:lnSpc>
            </a:pPr>
            <a:r>
              <a:rPr lang="en-US" sz="1900" dirty="0"/>
              <a:t>Goal test is a </a:t>
            </a:r>
            <a:r>
              <a:rPr lang="en-US" sz="1900" dirty="0">
                <a:solidFill>
                  <a:srgbClr val="CC0000"/>
                </a:solidFill>
              </a:rPr>
              <a:t>set of constraints </a:t>
            </a:r>
            <a:r>
              <a:rPr lang="en-US" sz="1900" dirty="0"/>
              <a:t>specifying allowable combinations of values for subsets of </a:t>
            </a:r>
            <a:r>
              <a:rPr lang="en-US" sz="1900" dirty="0" smtClean="0"/>
              <a:t>variables </a:t>
            </a:r>
            <a:r>
              <a:rPr lang="zh-CN" altLang="en-US" sz="1900" dirty="0" smtClean="0"/>
              <a:t>目标测试通过一组约束条件来表示，对变量</a:t>
            </a:r>
            <a:r>
              <a:rPr lang="en-US" altLang="zh-CN" sz="2000" b="1" i="1" dirty="0">
                <a:solidFill>
                  <a:srgbClr val="CC0000"/>
                </a:solidFill>
                <a:latin typeface="Times New Roman" pitchFamily="18" charset="0"/>
              </a:rPr>
              <a:t>X</a:t>
            </a:r>
            <a:r>
              <a:rPr lang="en-US" altLang="zh-CN" sz="2000" b="1" i="1" baseline="-25000" dirty="0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en-US" altLang="zh-CN" sz="1900" dirty="0"/>
              <a:t>  </a:t>
            </a:r>
            <a:r>
              <a:rPr lang="zh-CN" altLang="en-US" sz="1900" dirty="0" smtClean="0"/>
              <a:t>的值进行约束</a:t>
            </a:r>
            <a:r>
              <a:rPr lang="en-US" altLang="zh-CN" sz="1900" dirty="0" smtClean="0"/>
              <a:t> </a:t>
            </a:r>
            <a:endParaRPr lang="en-US" sz="19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72400" y="1159072"/>
            <a:ext cx="3505200" cy="2726810"/>
          </a:xfrm>
          <a:prstGeom prst="rect">
            <a:avLst/>
          </a:prstGeom>
          <a:noFill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67602" y="4267201"/>
            <a:ext cx="4320801" cy="2000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Hill Climbing </a:t>
            </a:r>
            <a:r>
              <a:rPr lang="en-US" dirty="0" smtClean="0"/>
              <a:t>Quiz </a:t>
            </a:r>
            <a:r>
              <a:rPr lang="zh-CN" altLang="en-US" dirty="0" smtClean="0"/>
              <a:t>测试</a:t>
            </a:r>
            <a:endParaRPr lang="en-US" dirty="0"/>
          </a:p>
        </p:txBody>
      </p:sp>
      <p:pic>
        <p:nvPicPr>
          <p:cNvPr id="5" name="Picture 4" descr="hill-climb-qu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71601"/>
            <a:ext cx="5435600" cy="3238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1" y="4876800"/>
            <a:ext cx="4272199" cy="1631216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Starting from X, where do you end up ?</a:t>
            </a:r>
          </a:p>
          <a:p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r>
              <a:rPr lang="en-US" sz="2000" dirty="0">
                <a:latin typeface="Calibri"/>
                <a:cs typeface="Calibri"/>
              </a:rPr>
              <a:t>Starting from Y, where do you end up ?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Starting from Z, where do you end up ?</a:t>
            </a:r>
          </a:p>
        </p:txBody>
      </p:sp>
    </p:spTree>
    <p:extLst>
      <p:ext uri="{BB962C8B-B14F-4D97-AF65-F5344CB8AC3E}">
        <p14:creationId xmlns:p14="http://schemas.microsoft.com/office/powerpoint/2010/main" val="29172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6962" y="1371606"/>
            <a:ext cx="3557833" cy="3321038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Simulated </a:t>
            </a:r>
            <a:r>
              <a:rPr lang="en-US" dirty="0" smtClean="0"/>
              <a:t>Annealing</a:t>
            </a:r>
            <a:r>
              <a:rPr lang="zh-CN" altLang="en-US" dirty="0" smtClean="0"/>
              <a:t>模拟退火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1"/>
            <a:ext cx="8610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Idea:  Escape local maxima by allowing </a:t>
            </a:r>
            <a:r>
              <a:rPr lang="en-US" sz="2400" dirty="0" smtClean="0"/>
              <a:t>downhill moves </a:t>
            </a:r>
            <a:r>
              <a:rPr lang="zh-CN" altLang="en-US" sz="2400" dirty="0" smtClean="0"/>
              <a:t>通过下山逃出局部最大</a:t>
            </a:r>
            <a:endParaRPr lang="en-US" sz="2400" dirty="0"/>
          </a:p>
          <a:p>
            <a:pPr lvl="1" eaLnBrk="1" hangingPunct="1"/>
            <a:r>
              <a:rPr lang="en-US" sz="2000" dirty="0"/>
              <a:t>But make them rarer as time goes on</a:t>
            </a:r>
          </a:p>
          <a:p>
            <a:pPr eaLnBrk="1" hangingPunct="1"/>
            <a:endParaRPr lang="en-US" sz="2400" dirty="0"/>
          </a:p>
        </p:txBody>
      </p:sp>
      <p:sp>
        <p:nvSpPr>
          <p:cNvPr id="297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68B184-C4E0-4180-96FE-94E567DC571B}" type="slidenum">
              <a:rPr lang="en-US" smtClean="0">
                <a:latin typeface="Arial" charset="0"/>
              </a:rPr>
              <a:pPr/>
              <a:t>41</a:t>
            </a:fld>
            <a:endParaRPr lang="en-US" dirty="0">
              <a:latin typeface="Arial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245" y="2493961"/>
            <a:ext cx="7848600" cy="4287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89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Genetic </a:t>
            </a:r>
            <a:r>
              <a:rPr lang="en-US" dirty="0" smtClean="0"/>
              <a:t>Algorithms</a:t>
            </a:r>
            <a:r>
              <a:rPr lang="zh-CN" altLang="en-US" dirty="0" smtClean="0"/>
              <a:t>遗传算法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343400"/>
            <a:ext cx="11430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Genetic algorithms use a natural selection </a:t>
            </a:r>
            <a:r>
              <a:rPr lang="en-US" sz="2400" dirty="0" smtClean="0"/>
              <a:t>metaphor                       </a:t>
            </a:r>
            <a:r>
              <a:rPr lang="zh-CN" altLang="en-US" sz="2400" dirty="0" smtClean="0"/>
              <a:t>遗传算法使用自然选择的隐喻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Keep best N hypotheses at each step (selection) based on a fitness </a:t>
            </a:r>
            <a:r>
              <a:rPr lang="en-US" sz="2000" dirty="0" smtClean="0"/>
              <a:t>function      </a:t>
            </a:r>
            <a:r>
              <a:rPr lang="zh-CN" altLang="en-US" sz="2000" dirty="0" smtClean="0"/>
              <a:t>基于健壮性，每次选择最好的</a:t>
            </a:r>
            <a:r>
              <a:rPr lang="en-US" altLang="zh-CN" sz="2000" dirty="0" smtClean="0"/>
              <a:t>N</a:t>
            </a:r>
            <a:r>
              <a:rPr lang="zh-CN" altLang="en-US" sz="2000" dirty="0" smtClean="0"/>
              <a:t>个推断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Also have pairwise crossover operators, with optional mutation to give </a:t>
            </a:r>
            <a:r>
              <a:rPr lang="en-US" sz="2000" dirty="0" smtClean="0"/>
              <a:t>variety    </a:t>
            </a:r>
            <a:r>
              <a:rPr lang="zh-CN" altLang="en-US" sz="2000" dirty="0" smtClean="0"/>
              <a:t>通过交叉变异增加种类多样性</a:t>
            </a:r>
            <a:endParaRPr lang="en-US" sz="12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Possibly the most misunderstood, misapplied (and even maligned) technique around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273" y="1371600"/>
            <a:ext cx="8391525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7358" y="1321658"/>
            <a:ext cx="2892079" cy="3474911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106597" y="3886199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/>
                <a:cs typeface="Calibri"/>
              </a:rPr>
              <a:t>                                </a:t>
            </a:r>
            <a:r>
              <a:rPr lang="zh-CN" altLang="en-US" dirty="0" smtClean="0">
                <a:latin typeface="Calibri"/>
                <a:cs typeface="Calibri"/>
              </a:rPr>
              <a:t>健壮性    选择           对                交叉                               变异</a:t>
            </a:r>
          </a:p>
        </p:txBody>
      </p:sp>
    </p:spTree>
    <p:extLst>
      <p:ext uri="{BB962C8B-B14F-4D97-AF65-F5344CB8AC3E}">
        <p14:creationId xmlns:p14="http://schemas.microsoft.com/office/powerpoint/2010/main" val="11321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Reading Textbook 6.1, </a:t>
            </a:r>
            <a:r>
              <a:rPr lang="en-US" altLang="zh-CN" dirty="0" smtClean="0"/>
              <a:t>6.3</a:t>
            </a:r>
          </a:p>
          <a:p>
            <a:endParaRPr lang="en-US" altLang="zh-CN" dirty="0"/>
          </a:p>
          <a:p>
            <a:r>
              <a:rPr lang="zh-CN" altLang="en-US" dirty="0" smtClean="0"/>
              <a:t>习题</a:t>
            </a:r>
            <a:r>
              <a:rPr lang="en-US" altLang="zh-CN" dirty="0" smtClean="0"/>
              <a:t>6.2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6.5</a:t>
            </a:r>
          </a:p>
          <a:p>
            <a:r>
              <a:rPr lang="en-US" altLang="zh-CN" dirty="0" smtClean="0"/>
              <a:t>Deadline: </a:t>
            </a:r>
            <a:r>
              <a:rPr lang="en-US" altLang="zh-CN" smtClean="0"/>
              <a:t>23:59,next Friday.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5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CSP Examples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0" t="1105"/>
          <a:stretch>
            <a:fillRect/>
          </a:stretch>
        </p:blipFill>
        <p:spPr bwMode="auto">
          <a:xfrm>
            <a:off x="3124200" y="1331917"/>
            <a:ext cx="6019800" cy="499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94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Map </a:t>
            </a:r>
            <a:r>
              <a:rPr lang="en-US" dirty="0" smtClean="0"/>
              <a:t>Coloring</a:t>
            </a:r>
            <a:r>
              <a:rPr lang="zh-CN" altLang="en-US" dirty="0" smtClean="0"/>
              <a:t>地图着色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6705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Variables: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Domains: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Constraints: adjacent regions must have different </a:t>
            </a:r>
            <a:r>
              <a:rPr lang="en-US" sz="2400" dirty="0" smtClean="0"/>
              <a:t>colors </a:t>
            </a:r>
            <a:r>
              <a:rPr lang="zh-CN" altLang="en-US" sz="2400" dirty="0" smtClean="0"/>
              <a:t>相邻区域颜色不能相同</a:t>
            </a:r>
            <a:endParaRPr lang="en-US" sz="24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Solutions are assignments satisfying all constraints, e.g</a:t>
            </a:r>
            <a:r>
              <a:rPr lang="en-US" sz="2400" dirty="0" smtClean="0"/>
              <a:t>.:                     </a:t>
            </a:r>
            <a:r>
              <a:rPr lang="zh-CN" altLang="en-US" sz="2400" dirty="0" smtClean="0"/>
              <a:t>解是满足所有约束条件的颜色分配方案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0" t="1105"/>
          <a:stretch>
            <a:fillRect/>
          </a:stretch>
        </p:blipFill>
        <p:spPr bwMode="auto">
          <a:xfrm>
            <a:off x="8408893" y="1228165"/>
            <a:ext cx="3021107" cy="250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02609" y="1417801"/>
            <a:ext cx="4281583" cy="258601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34281" y="2141729"/>
            <a:ext cx="3023521" cy="296673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31725" y="6000007"/>
            <a:ext cx="5983475" cy="629393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590121" y="3675531"/>
            <a:ext cx="1201079" cy="223965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393880" y="4217897"/>
            <a:ext cx="4759520" cy="259431"/>
          </a:xfrm>
          <a:prstGeom prst="rect">
            <a:avLst/>
          </a:prstGeom>
          <a:noFill/>
          <a:ln/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05019" y="4178525"/>
            <a:ext cx="3929781" cy="2069651"/>
          </a:xfrm>
          <a:prstGeom prst="rect">
            <a:avLst/>
          </a:prstGeom>
          <a:noFill/>
        </p:spPr>
      </p:pic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219199" y="3562293"/>
            <a:ext cx="2693893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Implicit</a:t>
            </a:r>
            <a:r>
              <a:rPr lang="zh-CN" altLang="en-US" sz="2000" dirty="0" smtClean="0">
                <a:latin typeface="Calibri" pitchFamily="34" charset="0"/>
              </a:rPr>
              <a:t>隐式表达</a:t>
            </a:r>
            <a:r>
              <a:rPr lang="en-US" sz="2000" dirty="0" smtClean="0">
                <a:latin typeface="Calibri" pitchFamily="34" charset="0"/>
              </a:rPr>
              <a:t>: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1219200" y="4114801"/>
            <a:ext cx="22860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Explicit</a:t>
            </a:r>
            <a:r>
              <a:rPr lang="zh-CN" altLang="en-US" sz="2000" dirty="0">
                <a:latin typeface="Calibri" pitchFamily="34" charset="0"/>
              </a:rPr>
              <a:t>显示</a:t>
            </a:r>
            <a:r>
              <a:rPr lang="zh-CN" altLang="en-US" sz="2000" dirty="0" smtClean="0">
                <a:latin typeface="Calibri" pitchFamily="34" charset="0"/>
              </a:rPr>
              <a:t>表示</a:t>
            </a:r>
            <a:r>
              <a:rPr lang="en-US" sz="2000" dirty="0" smtClean="0">
                <a:latin typeface="Calibri" pitchFamily="34" charset="0"/>
              </a:rPr>
              <a:t>: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Constraint </a:t>
            </a:r>
            <a:r>
              <a:rPr lang="en-US" dirty="0" smtClean="0"/>
              <a:t>Graphs</a:t>
            </a:r>
            <a:r>
              <a:rPr lang="zh-CN" altLang="en-US" dirty="0" smtClean="0"/>
              <a:t>约束图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1" y="1600200"/>
            <a:ext cx="480280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35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Constraint </a:t>
            </a:r>
            <a:r>
              <a:rPr lang="en-US" dirty="0" smtClean="0"/>
              <a:t>Graphs</a:t>
            </a:r>
            <a:r>
              <a:rPr lang="zh-CN" altLang="en-US" dirty="0" smtClean="0"/>
              <a:t>约束图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010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Binary CSP: each constraint relates (at most) two </a:t>
            </a:r>
            <a:r>
              <a:rPr lang="en-US" sz="2400" dirty="0" smtClean="0"/>
              <a:t>variables </a:t>
            </a:r>
            <a:r>
              <a:rPr lang="zh-CN" altLang="en-US" sz="2400" dirty="0" smtClean="0"/>
              <a:t>二元约束满足问题即每个约束条件最多涉及两个变量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Binary constraint graph: nodes are variables, arcs show </a:t>
            </a:r>
            <a:r>
              <a:rPr lang="en-US" sz="2400" dirty="0" smtClean="0"/>
              <a:t>constraints         </a:t>
            </a:r>
            <a:r>
              <a:rPr lang="zh-CN" altLang="en-US" sz="2400" dirty="0" smtClean="0"/>
              <a:t>二元约束图中，节点代表变量，边代表约束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General-purpose CSP algorithms use the graph structure to speed up search. E.g., Tasmania is an independent </a:t>
            </a:r>
            <a:r>
              <a:rPr lang="en-US" sz="2400" dirty="0" smtClean="0"/>
              <a:t>sub</a:t>
            </a:r>
            <a:r>
              <a:rPr lang="en-US" altLang="zh-CN" sz="2400" dirty="0" smtClean="0"/>
              <a:t>-</a:t>
            </a:r>
            <a:r>
              <a:rPr lang="en-US" sz="2400" dirty="0" smtClean="0"/>
              <a:t>problem!  </a:t>
            </a:r>
            <a:r>
              <a:rPr lang="zh-CN" altLang="en-US" sz="2400" dirty="0" smtClean="0"/>
              <a:t>通用</a:t>
            </a:r>
            <a:r>
              <a:rPr lang="en-US" altLang="zh-CN" sz="2400" dirty="0" smtClean="0"/>
              <a:t>CSP</a:t>
            </a:r>
            <a:r>
              <a:rPr lang="zh-CN" altLang="en-US" sz="2400" dirty="0" smtClean="0"/>
              <a:t>算法可以利用图结构加速搜索，例如</a:t>
            </a:r>
            <a:r>
              <a:rPr lang="en-US" altLang="zh-CN" sz="2400" dirty="0" smtClean="0"/>
              <a:t>Tasmania</a:t>
            </a:r>
            <a:r>
              <a:rPr lang="zh-CN" altLang="en-US" sz="2400" dirty="0" smtClean="0"/>
              <a:t>是一个独立子问题</a:t>
            </a:r>
            <a:endParaRPr lang="en-US" sz="24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600201"/>
            <a:ext cx="33274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N-Queens  </a:t>
            </a:r>
            <a:r>
              <a:rPr lang="zh-CN" altLang="en-US" dirty="0" smtClean="0"/>
              <a:t>案例：</a:t>
            </a:r>
            <a:r>
              <a:rPr lang="en-US" altLang="zh-CN" dirty="0" smtClean="0"/>
              <a:t>N</a:t>
            </a:r>
            <a:r>
              <a:rPr lang="zh-CN" altLang="en-US" dirty="0" smtClean="0"/>
              <a:t>皇后</a:t>
            </a:r>
            <a:endParaRPr lang="en-US" dirty="0"/>
          </a:p>
        </p:txBody>
      </p:sp>
      <p:sp>
        <p:nvSpPr>
          <p:cNvPr id="902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Formulation 1</a:t>
            </a:r>
            <a:r>
              <a:rPr lang="en-US" dirty="0" smtClean="0"/>
              <a:t>:                                        </a:t>
            </a:r>
            <a:r>
              <a:rPr lang="zh-CN" altLang="en-US" dirty="0" smtClean="0"/>
              <a:t>第一种描述</a:t>
            </a:r>
            <a:endParaRPr lang="en-US" dirty="0"/>
          </a:p>
          <a:p>
            <a:pPr lvl="1" eaLnBrk="1" hangingPunct="1"/>
            <a:r>
              <a:rPr lang="en-US" dirty="0"/>
              <a:t>Variables:</a:t>
            </a:r>
          </a:p>
          <a:p>
            <a:pPr lvl="1" eaLnBrk="1" hangingPunct="1"/>
            <a:r>
              <a:rPr lang="en-US" dirty="0"/>
              <a:t>Domains:</a:t>
            </a:r>
          </a:p>
          <a:p>
            <a:pPr lvl="1" eaLnBrk="1" hangingPunct="1"/>
            <a:r>
              <a:rPr lang="en-US" dirty="0"/>
              <a:t>Constraints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20462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3870" y="3173412"/>
            <a:ext cx="8540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863" y="2624137"/>
            <a:ext cx="4905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5288" y="4572001"/>
            <a:ext cx="1763712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60489" y="4132557"/>
            <a:ext cx="6148585" cy="363244"/>
          </a:xfrm>
          <a:prstGeom prst="rect">
            <a:avLst/>
          </a:prstGeom>
          <a:noFill/>
          <a:ln/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13379" y="1479838"/>
            <a:ext cx="4150020" cy="1948241"/>
          </a:xfrm>
          <a:prstGeom prst="rect">
            <a:avLst/>
          </a:prstGeom>
          <a:noFill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60488" y="4572002"/>
            <a:ext cx="7002160" cy="126423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forall i,j,k \;\; (X_{ij}, X_{ik}) \in \{(0,0), (0,1), (1,0)\}$\\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9"/>
  <p:tag name="PICTUREFILESIZE" val="214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forall i,j,k \;\; (X_{ij}, X_{kj}) \in \{(0,0), (0,1), (1,0)\}$\\&#10;$\forall i,j,k \;\; (X_{ij}, X_{i+k,j+k}) \in \{(0,0), (0,1), (1,0)\}$\\&#10;$\forall i,j,k \;\; (X_{ij}, X_{i+k,j-k}) \in \{(0,0), (0,1), (1,0)\}$\\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43"/>
  <p:tag name="PICTUREFILESIZE" val="6969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Q_{k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"/>
  <p:tag name="PICTUREFILESIZE" val="21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(Q_1, Q_2) \in \{(1, 3), (1, 4), \ldots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8"/>
  <p:tag name="PICTUREFILESIZE" val="1404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orall i,j \;\; \mbox{non-threatening}(Q_i, Q_j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86"/>
  <p:tag name="PICTUREFILESIZE" val="153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{1, 2, 3, \ldots N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563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1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"/>
  <p:tag name="PICTUREFILESIZE" val="17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2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21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3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218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4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9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WA}$, $\mathrm{NT}$, $\mathrm{Q}$, $\mathrm{NSW}$, $\mathrm{V}$, $\mathrm{SA}$, $\mathrm{T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8"/>
  <p:tag name="PICTUREFILESIZE" val="1363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ldot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"/>
  <p:tag name="PICTUREFILESIZE" val="30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\ T\ U\ W\ R\ O\ X_1\ X_2\ X_3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2"/>
  <p:tag name="PICTUREFILESIZE" val="1177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0,1,2,3,4,5,6,7,8,9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8"/>
  <p:tag name="PICTUREFILESIZE" val="105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O + O = R + 10\cdot X_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3"/>
  <p:tag name="PICTUREFILESIZE" val="735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dot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box{alldiff}(F,T,U,W,R,O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3"/>
  <p:tag name="PICTUREFILESIZE" val="1087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eq  template TPT1  env TPENV1  fore 0  back 16777215  eqnno 1"/>
  <p:tag name="FILENAME" val="TP_tmp"/>
  <p:tag name="ORIGWIDTH" val="7"/>
  <p:tag name="PICTUREFILESIZE" val="104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eq  template TPT1  env TPENV1  fore 0  back 16777215  eqnno 1"/>
  <p:tag name="FILENAME" val="TP_tmp"/>
  <p:tag name="ORIGWIDTH" val="7"/>
  <p:tag name="PICTUREFILESIZE" val="104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eq  template TPT1  env TPENV1  fore 0  back 16777215  eqnno 1"/>
  <p:tag name="FILENAME" val="TP_tmp"/>
  <p:tag name="ORIGWIDTH" val="7"/>
  <p:tag name="PICTUREFILESIZE" val="104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eq  template TPT1  env TPENV1  fore 0  back 16777215  eqnno 1"/>
  <p:tag name="FILENAME" val="TP_tmp"/>
  <p:tag name="ORIGWIDTH" val="7"/>
  <p:tag name="PICTUREFILESIZE" val="10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D} = \{\mathrm{red},\mathrm{green},\mathrm{blue}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4"/>
  <p:tag name="PICTUREFILESIZE" val="932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eq  template TPT1  env TPENV1  fore 0  back 16777215  eqnno 1"/>
  <p:tag name="FILENAME" val="TP_tmp"/>
  <p:tag name="ORIGWIDTH" val="7"/>
  <p:tag name="PICTUREFILESIZE" val="10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eq{=}&#10;$\{\mathrm{WA}$=$\mathrm{red}$, $\mathrm{NT}$=$\mathrm{green}$, $\mathrm{Q}$=$\mathrm{red}$, $\mathrm{NSW}$=$\mathrm{green}$, $\mathrm{V}$=$\mathrm{red}$, $\mathrm{SA}$=$\mathrm{blue}$, $\mathrm{T}$=$\mathrm{green}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66"/>
  <p:tag name="PICTUREFILESIZE" val="334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WA}\neq \mathrm{NT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2"/>
  <p:tag name="PICTUREFILESIZE" val="48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(\mathrm{WA},\mathrm{NT}) \in \{(\mathrm{red},\mathrm{green}),(\mathrm{red},\mathrm{blue}),\ldots\}$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4"/>
  <p:tag name="PICTUREFILESIZE" val="198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0,1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23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{ij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1"/>
  <p:tag name="PICTUREFILESIZE" val="23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sum_{i,j} X_{ij} = N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7658"/>
</p:tagLst>
</file>

<file path=ppt/theme/theme1.xml><?xml version="1.0" encoding="utf-8"?>
<a:theme xmlns:a="http://schemas.openxmlformats.org/drawingml/2006/main" name="188_anca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188_anca.thmx</Template>
  <TotalTime>38366</TotalTime>
  <Words>2764</Words>
  <Application>Microsoft Office PowerPoint</Application>
  <PresentationFormat>宽屏</PresentationFormat>
  <Paragraphs>406</Paragraphs>
  <Slides>43</Slides>
  <Notes>29</Notes>
  <HiddenSlides>4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1" baseType="lpstr">
      <vt:lpstr>Palatino</vt:lpstr>
      <vt:lpstr>Arial</vt:lpstr>
      <vt:lpstr>Calibri</vt:lpstr>
      <vt:lpstr>Courier New</vt:lpstr>
      <vt:lpstr>Symbol</vt:lpstr>
      <vt:lpstr>Times New Roman</vt:lpstr>
      <vt:lpstr>Wingdings</vt:lpstr>
      <vt:lpstr>188_anca</vt:lpstr>
      <vt:lpstr>Introduction To Artificial Intelligence </vt:lpstr>
      <vt:lpstr>Constraint Satisfaction Problems约束满足问题</vt:lpstr>
      <vt:lpstr>What is Search For?</vt:lpstr>
      <vt:lpstr>Constraint Satisfaction Problems</vt:lpstr>
      <vt:lpstr>CSP Examples</vt:lpstr>
      <vt:lpstr>Example: Map Coloring地图着色</vt:lpstr>
      <vt:lpstr>Constraint Graphs约束图</vt:lpstr>
      <vt:lpstr>Constraint Graphs约束图</vt:lpstr>
      <vt:lpstr>Example: N-Queens  案例：N皇后</vt:lpstr>
      <vt:lpstr>Example: N-Queens</vt:lpstr>
      <vt:lpstr>Screenshot of Demo N-Queens</vt:lpstr>
      <vt:lpstr>Example: Cryptarithmetic</vt:lpstr>
      <vt:lpstr>Example: Sudoku 案例：数独游戏</vt:lpstr>
      <vt:lpstr>Real-World CSPs现实中的约束满足问题</vt:lpstr>
      <vt:lpstr>Recap 内容回顾</vt:lpstr>
      <vt:lpstr>Solving CSPs 约束满足问题求解</vt:lpstr>
      <vt:lpstr>Standard Search Formulation标准搜索描述</vt:lpstr>
      <vt:lpstr>Search Methods</vt:lpstr>
      <vt:lpstr>Search Methods</vt:lpstr>
      <vt:lpstr>Search Methods</vt:lpstr>
      <vt:lpstr>Backtracking Search回溯搜索</vt:lpstr>
      <vt:lpstr>Backtracking Search回溯搜索</vt:lpstr>
      <vt:lpstr>Backtracking Example</vt:lpstr>
      <vt:lpstr>Backtracking Search回溯搜索</vt:lpstr>
      <vt:lpstr>Improving Backtracking改进回溯</vt:lpstr>
      <vt:lpstr>Filtering过滤</vt:lpstr>
      <vt:lpstr>Filtering: Forward Checking过滤：前向检测</vt:lpstr>
      <vt:lpstr>Filtering: Constraint Propagation约束传递</vt:lpstr>
      <vt:lpstr>Consistency of A Single Arc单弧相容</vt:lpstr>
      <vt:lpstr>Arc Consistency of an Entire CSP弧相容</vt:lpstr>
      <vt:lpstr>Enforcing Arc Consistency in a CSP</vt:lpstr>
      <vt:lpstr>Limitations of Arc Consistency弧相容的局限性</vt:lpstr>
      <vt:lpstr>Ordering排序</vt:lpstr>
      <vt:lpstr>Ordering: Minimum Remaining Values        排序：最小剩余值</vt:lpstr>
      <vt:lpstr>Ordering: Least Constraining Value         排序：最少约束值</vt:lpstr>
      <vt:lpstr>Summary: CSPs 总结</vt:lpstr>
      <vt:lpstr>Local Search局部搜索</vt:lpstr>
      <vt:lpstr>Hill Climbing  爬山</vt:lpstr>
      <vt:lpstr>Hill Climbing Diagram爬山</vt:lpstr>
      <vt:lpstr>Hill Climbing Quiz 测试</vt:lpstr>
      <vt:lpstr>Simulated Annealing模拟退火</vt:lpstr>
      <vt:lpstr>Genetic Algorithms遗传算法</vt:lpstr>
      <vt:lpstr>Homework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pc</cp:lastModifiedBy>
  <cp:revision>2309</cp:revision>
  <cp:lastPrinted>2015-01-29T16:29:33Z</cp:lastPrinted>
  <dcterms:created xsi:type="dcterms:W3CDTF">2004-08-27T04:16:05Z</dcterms:created>
  <dcterms:modified xsi:type="dcterms:W3CDTF">2020-03-13T03:13:58Z</dcterms:modified>
</cp:coreProperties>
</file>